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  <p:sldMasterId id="2147483693" r:id="rId3"/>
  </p:sldMasterIdLst>
  <p:notesMasterIdLst>
    <p:notesMasterId r:id="rId21"/>
  </p:notesMasterIdLst>
  <p:sldIdLst>
    <p:sldId id="332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4" r:id="rId12"/>
    <p:sldId id="345" r:id="rId13"/>
    <p:sldId id="343" r:id="rId14"/>
    <p:sldId id="342" r:id="rId15"/>
    <p:sldId id="346" r:id="rId16"/>
    <p:sldId id="347" r:id="rId17"/>
    <p:sldId id="348" r:id="rId18"/>
    <p:sldId id="333" r:id="rId19"/>
    <p:sldId id="3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5FB2E6"/>
    <a:srgbClr val="9CB7D4"/>
    <a:srgbClr val="1F3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412" autoAdjust="0"/>
  </p:normalViewPr>
  <p:slideViewPr>
    <p:cSldViewPr snapToGrid="0">
      <p:cViewPr varScale="1">
        <p:scale>
          <a:sx n="59" d="100"/>
          <a:sy n="59" d="100"/>
        </p:scale>
        <p:origin x="945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0B3C0-481A-4C34-B730-B3AE0D6DB55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4FD9A-8C96-4223-89BB-A9A6A99A0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1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4FD9A-8C96-4223-89BB-A9A6A99A07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7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TBCs from two BC calls can be classified into two categories [WGZ+16]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4FD9A-8C96-4223-89BB-A9A6A99A07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4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C96475-A264-4A51-9C77-DFF1B47A8D6E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1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C1387-14D7-4C86-9E7E-33864790E2BB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80D02D-7F9B-48FC-A0AF-3C2477082FCA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2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476B1F-C072-4865-801A-114CB2778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FCF6FE-C560-4687-B8AC-58B90ED8B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093"/>
            <a:ext cx="10515600" cy="4814455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85F30FE-8667-45BB-B3A9-2155F8144218}"/>
              </a:ext>
            </a:extLst>
          </p:cNvPr>
          <p:cNvSpPr txBox="1">
            <a:spLocks/>
          </p:cNvSpPr>
          <p:nvPr userDrawn="1"/>
        </p:nvSpPr>
        <p:spPr>
          <a:xfrm>
            <a:off x="838200" y="5943600"/>
            <a:ext cx="10515600" cy="79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单击此处编辑母版标题样式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6B15DE-67F3-47AC-9ABA-54BCB9C9B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8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344083" y="2068082"/>
            <a:ext cx="10847916" cy="4789918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13"/>
          </p:nvPr>
        </p:nvSpPr>
        <p:spPr>
          <a:xfrm>
            <a:off x="2159563" y="4869160"/>
            <a:ext cx="6576731" cy="1548172"/>
          </a:xfrm>
          <a:prstGeom prst="rect">
            <a:avLst/>
          </a:prstGeom>
          <a:solidFill>
            <a:srgbClr val="5DB3E6">
              <a:alpha val="78824"/>
            </a:srgbClr>
          </a:solidFill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ln>
                  <a:noFill/>
                </a:ln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r-BE" dirty="0"/>
          </a:p>
        </p:txBody>
      </p:sp>
      <p:sp>
        <p:nvSpPr>
          <p:cNvPr id="9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2256003" y="5096487"/>
            <a:ext cx="6255608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Titre de la présentation</a:t>
            </a:r>
          </a:p>
        </p:txBody>
      </p:sp>
      <p:sp>
        <p:nvSpPr>
          <p:cNvPr id="11" name="Espace réservé du texte 19"/>
          <p:cNvSpPr>
            <a:spLocks noGrp="1"/>
          </p:cNvSpPr>
          <p:nvPr>
            <p:ph type="body" sz="quarter" idx="12" hasCustomPrompt="1"/>
          </p:nvPr>
        </p:nvSpPr>
        <p:spPr>
          <a:xfrm>
            <a:off x="2256003" y="5539714"/>
            <a:ext cx="6255608" cy="431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179388" algn="l"/>
              </a:tabLst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/>
              <a:t>	DATE 2018</a:t>
            </a:r>
          </a:p>
        </p:txBody>
      </p:sp>
    </p:spTree>
    <p:extLst>
      <p:ext uri="{BB962C8B-B14F-4D97-AF65-F5344CB8AC3E}">
        <p14:creationId xmlns:p14="http://schemas.microsoft.com/office/powerpoint/2010/main" val="32552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1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9"/>
          <p:cNvSpPr>
            <a:spLocks noGrp="1"/>
          </p:cNvSpPr>
          <p:nvPr>
            <p:ph type="body" sz="quarter" idx="11" hasCustomPrompt="1"/>
          </p:nvPr>
        </p:nvSpPr>
        <p:spPr>
          <a:xfrm>
            <a:off x="1207761" y="2962067"/>
            <a:ext cx="9776477" cy="933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179388" algn="l"/>
              </a:tabLst>
              <a:defRPr sz="6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BE" dirty="0" err="1"/>
              <a:t>Thanks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184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374C-2D4D-49AE-AAF0-82124666E255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2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2A89-3550-4518-BD8E-2131452DD972}" type="datetime1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72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4C91-FB66-40D2-AD05-AD87CBF5A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C6BF7-3EB5-4CAC-9573-DC3B12EC5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4D47-30AA-49C8-A879-4A2ECDF7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8F107-FF68-49BC-A42C-527CFF16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396E9-B8DF-4092-9C1B-8AA38025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3FE1-262A-4A1A-8D98-ABE168995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4471-EFC4-4B9C-BE27-DB8967DD3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D8078-12AA-4255-9416-107C462C7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3BFF1-86B9-4B6E-A973-E4E8987C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C65B-2BA3-4B91-9A7D-B11E443B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7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EF944-9EDD-4FC9-85B1-A22272DDBDB5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EA432E78-428F-4EB6-AE26-1260D1A19A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86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72C2-D4D0-425F-8820-5561D030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917D5-6141-4C19-AE27-2BA18B1B4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668B6-8CC2-42AD-95F9-2E3DFFAE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707A9-274B-40CB-A4E8-41CEFF8F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AD3E-CCDB-4C57-B8C4-FBFA4BD6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66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0992-FC5D-4B3E-AE2C-E21665D2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433DE-54C9-45D6-9C43-B7275BEB8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FB769-5138-4223-B2D2-D0C96E50D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A0308-5E78-4743-912B-E5AE784E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C33CD-4991-4A5E-8399-F4810088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471DF-76B7-4BB0-A8D7-56F5F61D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6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6F64-B6D8-4E0A-AA7B-99A7D8D5A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A884A-BE4F-4C76-B5DF-428E43EEB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9BE3F-C21E-4A32-803B-0D749C075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122CD-C300-4200-8C9F-A162A80A2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7EFEA-BC8D-4848-A634-5B59DE736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75861E-6C93-4066-B130-912CE9F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53C27A-52B5-4812-9CDF-FAEE55DE2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BABC1-0A41-48C8-8A33-D75D3455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29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EEEB3-B478-4C35-9DD6-7FAC5773C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3AE5A-8B08-4AF1-AB23-9A5600D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0DE9FD-8003-43AA-AB2F-0064A40E4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72340-4609-43B3-8085-44A3E4B2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48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83E8E-9157-49F1-AD74-BC22C3D86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20154-8A7A-433E-AE58-95DFADFE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99603-0969-40A6-8FB2-BDF4D97B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18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D270-E6A1-4568-BE74-2B6078DEF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C823-1000-4A77-B6A4-C09F2541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2361-39A1-44B8-8D3E-51EB5D276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6E07A-2111-40BD-BA98-6CF8B618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4C5F0-15A8-4262-97FD-FD73972C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7D8B0-60D6-4E08-816D-54A6C9A6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71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C2B2-E9B6-4FDF-B649-864E4554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FE99E6-9083-49A9-8BEE-604637E9A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93C9D-8CEA-4FF5-8CDC-F8173C9C4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A647A-F16F-4761-A370-AB3AF55A1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1FFA2-AF81-49E9-BE72-4068B8F8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89C61-D409-4242-9B1C-7B114E62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58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1CD6-D50C-4026-9E72-A8DF8107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47A39-AA0E-41E6-973C-F3176ADB7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1745C-64A8-447A-9DF6-315A2E28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94BA5-149D-4C3E-9B7A-D100DF2A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E0EE1-E9FA-46DA-BF20-B098C472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84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62524-45C6-44A1-9ACF-D90BABE41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57101-4892-41E3-AF2F-B834578D1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146E9-FF28-4048-BDAA-A91C3401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E333C-CAA5-4CAB-9BA1-A85E6A19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9C81-1ED3-4BF5-B588-A8C83E14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5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B4CF9-5E98-4982-BE03-F4157F36DF80}" type="datetime1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1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91491"/>
            <a:ext cx="5181600" cy="4985472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98418"/>
            <a:ext cx="5181600" cy="4978545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3902C-4F27-4109-BE0F-782269D35F7B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AFDF6-2AD1-47D6-BEC7-DEDCB40A83ED}" type="datetime1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0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9EFFC3-5A26-4AC9-B645-53D7AE994417}" type="datetime1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FC31A5-3976-470F-864B-15C540DF23B4}" type="datetime1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9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F1AB55-A2A5-4DA8-A213-96A1CBF19E6F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1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A178FF-5AA1-4799-83EF-9407BF3A34E5}" type="datetime1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58B08C-15FC-425D-A266-9AB5A0B6E0F7}"/>
              </a:ext>
            </a:extLst>
          </p:cNvPr>
          <p:cNvSpPr/>
          <p:nvPr userDrawn="1"/>
        </p:nvSpPr>
        <p:spPr>
          <a:xfrm>
            <a:off x="0" y="6542722"/>
            <a:ext cx="12192000" cy="31527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CB7D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443" y="-6783"/>
            <a:ext cx="10515600" cy="68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828" y="829994"/>
            <a:ext cx="10973972" cy="5563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357" y="6514407"/>
            <a:ext cx="514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7C8D6271-2892-4946-902D-AC454800A613}"/>
              </a:ext>
            </a:extLst>
          </p:cNvPr>
          <p:cNvCxnSpPr>
            <a:cxnSpLocks/>
          </p:cNvCxnSpPr>
          <p:nvPr userDrawn="1"/>
        </p:nvCxnSpPr>
        <p:spPr>
          <a:xfrm flipH="1">
            <a:off x="3" y="625075"/>
            <a:ext cx="1106230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97BEE1AA-768D-4FBC-AF92-BE5DAEC7C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>
          <a:xfrm flipH="1">
            <a:off x="11062306" y="-2958"/>
            <a:ext cx="1072251" cy="816282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36E422-4451-444F-AD6C-78A5966B417C}"/>
              </a:ext>
            </a:extLst>
          </p:cNvPr>
          <p:cNvSpPr txBox="1"/>
          <p:nvPr userDrawn="1"/>
        </p:nvSpPr>
        <p:spPr>
          <a:xfrm>
            <a:off x="11162128" y="805882"/>
            <a:ext cx="1180089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11277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Xiamen University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11277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29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61" r:id="rId12"/>
    <p:sldLayoutId id="214748368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84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EC7F0-AD0A-446A-91AA-AEDC56E56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12DCA-5480-489B-8293-AEB77F67B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41281-7496-499D-8118-DAFBA03BC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6D75-E543-4FDE-B1D5-1376B603496E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7940-257C-4DF6-9F49-141DFB921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9F617-79B7-4D41-843F-C0DBB02D5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ECCF-3226-4466-8D0D-3064D9516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74.png"/><Relationship Id="rId6" Type="http://schemas.openxmlformats.org/officeDocument/2006/relationships/image" Target="../media/image690.png"/><Relationship Id="rId5" Type="http://schemas.openxmlformats.org/officeDocument/2006/relationships/image" Target="../media/image69.png"/><Relationship Id="rId10" Type="http://schemas.openxmlformats.org/officeDocument/2006/relationships/image" Target="../media/image73.png"/><Relationship Id="rId4" Type="http://schemas.openxmlformats.org/officeDocument/2006/relationships/image" Target="../media/image68.png"/><Relationship Id="rId9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11" Type="http://schemas.openxmlformats.org/officeDocument/2006/relationships/image" Target="../media/image83.png"/><Relationship Id="rId10" Type="http://schemas.openxmlformats.org/officeDocument/2006/relationships/image" Target="../media/image82.png"/><Relationship Id="rId4" Type="http://schemas.openxmlformats.org/officeDocument/2006/relationships/image" Target="../media/image78.pn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7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11" Type="http://schemas.openxmlformats.org/officeDocument/2006/relationships/image" Target="../media/image90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5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4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1.png"/><Relationship Id="rId11" Type="http://schemas.openxmlformats.org/officeDocument/2006/relationships/image" Target="../media/image20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E90B553-AA7C-48EF-BD33-0773961ADF9E}"/>
              </a:ext>
            </a:extLst>
          </p:cNvPr>
          <p:cNvSpPr/>
          <p:nvPr/>
        </p:nvSpPr>
        <p:spPr>
          <a:xfrm>
            <a:off x="-2" y="1109860"/>
            <a:ext cx="12192002" cy="24792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CA2D8FC-53F6-42B8-ACC8-A0364B685F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0726" y="1122363"/>
                <a:ext cx="10405366" cy="238760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endParaRPr lang="en-US" sz="3600" dirty="0"/>
              </a:p>
              <a:p>
                <a:pPr algn="ctr"/>
                <a:endParaRPr lang="en-US" sz="3600" dirty="0"/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5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</a:rPr>
                  <a:t>Optimally Secure Tweakable Block Ciphers with a Large Tweak from </a:t>
                </a:r>
                <a14:m>
                  <m:oMath xmlns:m="http://schemas.openxmlformats.org/officeDocument/2006/math">
                    <m:r>
                      <a:rPr lang="en-US" altLang="zh-CN" sz="51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libri" panose="020F0502020204030204" pitchFamily="34" charset="0"/>
                      </a:rPr>
                      <m:t>𝒏</m:t>
                    </m:r>
                  </m:oMath>
                </a14:m>
                <a:r>
                  <a:rPr lang="en-US" sz="51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</a:rPr>
                  <a:t>-bit Block Ciphers</a:t>
                </a:r>
                <a:br>
                  <a:rPr lang="en-US" sz="4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endParaRPr 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DCA2D8FC-53F6-42B8-ACC8-A0364B685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26" y="1122363"/>
                <a:ext cx="10405366" cy="2387600"/>
              </a:xfrm>
              <a:prstGeom prst="rect">
                <a:avLst/>
              </a:prstGeom>
              <a:blipFill>
                <a:blip r:embed="rId3"/>
                <a:stretch>
                  <a:fillRect l="-1640" r="-1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ubtitle 2">
            <a:extLst>
              <a:ext uri="{FF2B5EF4-FFF2-40B4-BE49-F238E27FC236}">
                <a16:creationId xmlns:a16="http://schemas.microsoft.com/office/drawing/2014/main" id="{BA95C824-4018-44DE-82E8-65E94D12ABC3}"/>
              </a:ext>
            </a:extLst>
          </p:cNvPr>
          <p:cNvSpPr txBox="1">
            <a:spLocks/>
          </p:cNvSpPr>
          <p:nvPr/>
        </p:nvSpPr>
        <p:spPr>
          <a:xfrm>
            <a:off x="1523999" y="3863295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000"/>
              </a:lnSpc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Yaobin Shen and François-Xavier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Standaert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lnSpc>
                <a:spcPts val="5000"/>
              </a:lnSpc>
              <a:buNone/>
            </a:pP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March 27, FSE 2024 @Leuven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DEB7739-3AE5-4BE9-8F45-7501A369F0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11056815" y="126775"/>
            <a:ext cx="1072251" cy="81628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9080F37-643C-4ADD-ADD7-1D614DC311C0}"/>
              </a:ext>
            </a:extLst>
          </p:cNvPr>
          <p:cNvSpPr txBox="1"/>
          <p:nvPr/>
        </p:nvSpPr>
        <p:spPr>
          <a:xfrm>
            <a:off x="11156637" y="935615"/>
            <a:ext cx="1180089" cy="1384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11277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Xiamen University</a:t>
            </a:r>
            <a:endParaRPr kumimoji="0" lang="zh-CN" altLang="en-US" sz="900" b="1" i="0" u="none" strike="noStrike" kern="1200" cap="none" spc="0" normalizeH="0" baseline="0" noProof="0" dirty="0">
              <a:ln>
                <a:noFill/>
              </a:ln>
              <a:solidFill>
                <a:srgbClr val="11277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Picture 4" descr="https://cdn.uclouvain.be/groups/cms-editors-arec/charte-graphique-uclouvain/telechargements/logo_UCLouvain_format_jpg_quadri.jpg?itok=hCkd3jyK">
            <a:extLst>
              <a:ext uri="{FF2B5EF4-FFF2-40B4-BE49-F238E27FC236}">
                <a16:creationId xmlns:a16="http://schemas.microsoft.com/office/drawing/2014/main" id="{E3DE1546-102D-4E60-B060-B0C676D14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68" y="5319567"/>
            <a:ext cx="3602500" cy="8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xmu.edu.cn/images/logo2.png">
            <a:extLst>
              <a:ext uri="{FF2B5EF4-FFF2-40B4-BE49-F238E27FC236}">
                <a16:creationId xmlns:a16="http://schemas.microsoft.com/office/drawing/2014/main" id="{50FD759C-B4FA-4EF7-91FC-22479E10E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996" y="5409559"/>
            <a:ext cx="2584100" cy="7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3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71586-ABB7-4F26-B340-066CB2C3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Category with Two Tweak-dependent Keys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582BD4-9C1B-4D29-BADC-F7F2D72CB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second category can be further divided into three types</a:t>
            </a:r>
          </a:p>
          <a:p>
            <a:pPr lvl="1"/>
            <a:r>
              <a:rPr lang="en-US" dirty="0"/>
              <a:t>Type III is trivially insecure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 perform an exhaustive search and find all of these constructions are subject to birthday-bound attacks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C08989-14D1-4757-955C-190184D4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2A8553-92BF-4B80-A5C6-1AE2C992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139" y="1935956"/>
            <a:ext cx="4839140" cy="15597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1113AF-6941-4D5C-B960-7045498A4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93" y="1995488"/>
            <a:ext cx="4784914" cy="155972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9966352-E5A6-4879-924E-9AD9DC96F840}"/>
              </a:ext>
            </a:extLst>
          </p:cNvPr>
          <p:cNvSpPr txBox="1"/>
          <p:nvPr/>
        </p:nvSpPr>
        <p:spPr>
          <a:xfrm>
            <a:off x="1535906" y="3672713"/>
            <a:ext cx="20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 constructions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704BA7-9A5A-4E5C-B032-D2856BB136C7}"/>
              </a:ext>
            </a:extLst>
          </p:cNvPr>
          <p:cNvSpPr txBox="1"/>
          <p:nvPr/>
        </p:nvSpPr>
        <p:spPr>
          <a:xfrm>
            <a:off x="7673711" y="3656869"/>
            <a:ext cx="236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II constructions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7689C42-7F17-478D-BDD2-44BCE26E9CA7}"/>
                  </a:ext>
                </a:extLst>
              </p:cNvPr>
              <p:cNvSpPr txBox="1"/>
              <p:nvPr/>
            </p:nvSpPr>
            <p:spPr>
              <a:xfrm>
                <a:off x="713204" y="4158319"/>
                <a:ext cx="106405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represent three positions for the tweak. In [WGZ+16], they consider the cases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7689C42-7F17-478D-BDD2-44BCE26E9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04" y="4158319"/>
                <a:ext cx="10640596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13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9FB57-748B-47C9-863D-699EEC80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TBC from Three BC Calls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C9635ED-5592-49FF-B409-0BDEECB5A9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hard to perform an exhaustive search (#candidates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We recall the idea from [Men15, WGZ+16] to build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tweak TBC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security from two BC calls</a:t>
                </a:r>
              </a:p>
              <a:p>
                <a:pPr lvl="1"/>
                <a:r>
                  <a:rPr lang="en-US" dirty="0"/>
                  <a:t>use the first BC call with a fixed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to derive an internal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as either a subkey or a mask for the second BC call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Intuitions to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security </a:t>
                </a:r>
              </a:p>
              <a:p>
                <a:pPr lvl="1"/>
                <a:r>
                  <a:rPr lang="en-US" dirty="0"/>
                  <a:t>guessing the key for the first BC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collision between the second BC and ideal-cipher queries: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collision between the second BC and another second BC: 0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C9635ED-5592-49FF-B409-0BDEECB5A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533" b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0BB2A9-BF18-4113-B6BD-160AA83D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Straight Arrow Connector 10">
            <a:extLst>
              <a:ext uri="{FF2B5EF4-FFF2-40B4-BE49-F238E27FC236}">
                <a16:creationId xmlns:a16="http://schemas.microsoft.com/office/drawing/2014/main" id="{7AAA0C9E-54D6-45BB-B50F-F2A28CFB6B22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643021" y="3831519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1DB59330-7AA1-47F5-AAAD-4FC68E1A59C0}"/>
                  </a:ext>
                </a:extLst>
              </p:cNvPr>
              <p:cNvSpPr txBox="1"/>
              <p:nvPr/>
            </p:nvSpPr>
            <p:spPr>
              <a:xfrm>
                <a:off x="1132480" y="3642874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1DB59330-7AA1-47F5-AAAD-4FC68E1A5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480" y="3642874"/>
                <a:ext cx="80772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B8DE9861-F813-4B4C-B33F-FD89F8722616}"/>
                  </a:ext>
                </a:extLst>
              </p:cNvPr>
              <p:cNvSpPr txBox="1"/>
              <p:nvPr/>
            </p:nvSpPr>
            <p:spPr>
              <a:xfrm>
                <a:off x="2237380" y="278695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B8DE9861-F813-4B4C-B33F-FD89F8722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380" y="2786959"/>
                <a:ext cx="8077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15">
            <a:extLst>
              <a:ext uri="{FF2B5EF4-FFF2-40B4-BE49-F238E27FC236}">
                <a16:creationId xmlns:a16="http://schemas.microsoft.com/office/drawing/2014/main" id="{4007627B-1DFE-4F04-96EF-390556D21EA8}"/>
              </a:ext>
            </a:extLst>
          </p:cNvPr>
          <p:cNvCxnSpPr>
            <a:stCxn id="7" idx="2"/>
            <a:endCxn id="14" idx="3"/>
          </p:cNvCxnSpPr>
          <p:nvPr/>
        </p:nvCxnSpPr>
        <p:spPr>
          <a:xfrm>
            <a:off x="2641240" y="3156291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17">
            <a:extLst>
              <a:ext uri="{FF2B5EF4-FFF2-40B4-BE49-F238E27FC236}">
                <a16:creationId xmlns:a16="http://schemas.microsoft.com/office/drawing/2014/main" id="{8D4A08C7-91B8-4379-82C5-99A78D1AD3E6}"/>
              </a:ext>
            </a:extLst>
          </p:cNvPr>
          <p:cNvCxnSpPr/>
          <p:nvPr/>
        </p:nvCxnSpPr>
        <p:spPr>
          <a:xfrm>
            <a:off x="3045100" y="3827540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20">
            <a:extLst>
              <a:ext uri="{FF2B5EF4-FFF2-40B4-BE49-F238E27FC236}">
                <a16:creationId xmlns:a16="http://schemas.microsoft.com/office/drawing/2014/main" id="{DBC4AC02-6DDF-406B-8192-A9373C034C72}"/>
              </a:ext>
            </a:extLst>
          </p:cNvPr>
          <p:cNvGrpSpPr/>
          <p:nvPr/>
        </p:nvGrpSpPr>
        <p:grpSpPr>
          <a:xfrm>
            <a:off x="2237380" y="3435279"/>
            <a:ext cx="807720" cy="792480"/>
            <a:chOff x="2590799" y="2398445"/>
            <a:chExt cx="807720" cy="792480"/>
          </a:xfrm>
        </p:grpSpPr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DCBB2F4D-21C7-4F7F-9616-2E4CD93A9B10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13" name="Rectangle: Rounded Corners 4">
                <a:extLst>
                  <a:ext uri="{FF2B5EF4-FFF2-40B4-BE49-F238E27FC236}">
                    <a16:creationId xmlns:a16="http://schemas.microsoft.com/office/drawing/2014/main" id="{C5BD761B-4530-4824-A237-41FFAFB79F99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5">
                <a:extLst>
                  <a:ext uri="{FF2B5EF4-FFF2-40B4-BE49-F238E27FC236}">
                    <a16:creationId xmlns:a16="http://schemas.microsoft.com/office/drawing/2014/main" id="{ECDCB1EE-C988-4958-AA9C-15F54BD098FC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9">
                  <a:extLst>
                    <a:ext uri="{FF2B5EF4-FFF2-40B4-BE49-F238E27FC236}">
                      <a16:creationId xmlns:a16="http://schemas.microsoft.com/office/drawing/2014/main" id="{82566722-2309-4B83-A978-7150D655E7D4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365792-344B-465C-91F1-37601DCA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2">
                <a:extLst>
                  <a:ext uri="{FF2B5EF4-FFF2-40B4-BE49-F238E27FC236}">
                    <a16:creationId xmlns:a16="http://schemas.microsoft.com/office/drawing/2014/main" id="{EED64B65-77D8-424F-8F1B-518492895EB0}"/>
                  </a:ext>
                </a:extLst>
              </p:cNvPr>
              <p:cNvSpPr txBox="1"/>
              <p:nvPr/>
            </p:nvSpPr>
            <p:spPr>
              <a:xfrm>
                <a:off x="3474634" y="3654236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12">
                <a:extLst>
                  <a:ext uri="{FF2B5EF4-FFF2-40B4-BE49-F238E27FC236}">
                    <a16:creationId xmlns:a16="http://schemas.microsoft.com/office/drawing/2014/main" id="{EED64B65-77D8-424F-8F1B-518492895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634" y="3654236"/>
                <a:ext cx="807720" cy="369332"/>
              </a:xfrm>
              <a:prstGeom prst="rect">
                <a:avLst/>
              </a:prstGeom>
              <a:blipFill>
                <a:blip r:embed="rId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10">
            <a:extLst>
              <a:ext uri="{FF2B5EF4-FFF2-40B4-BE49-F238E27FC236}">
                <a16:creationId xmlns:a16="http://schemas.microsoft.com/office/drawing/2014/main" id="{43F95B09-0CAE-4298-98B9-29F8314AC6E3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5961639" y="3831519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D3050DA6-FAD0-4F3C-ADAE-089C66498338}"/>
                  </a:ext>
                </a:extLst>
              </p:cNvPr>
              <p:cNvSpPr txBox="1"/>
              <p:nvPr/>
            </p:nvSpPr>
            <p:spPr>
              <a:xfrm>
                <a:off x="4773046" y="3642873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12">
                <a:extLst>
                  <a:ext uri="{FF2B5EF4-FFF2-40B4-BE49-F238E27FC236}">
                    <a16:creationId xmlns:a16="http://schemas.microsoft.com/office/drawing/2014/main" id="{D3050DA6-FAD0-4F3C-ADAE-089C66498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046" y="3642873"/>
                <a:ext cx="8077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3">
                <a:extLst>
                  <a:ext uri="{FF2B5EF4-FFF2-40B4-BE49-F238E27FC236}">
                    <a16:creationId xmlns:a16="http://schemas.microsoft.com/office/drawing/2014/main" id="{2E1BB1D9-5B02-4C96-BFD9-734FE6E3D80F}"/>
                  </a:ext>
                </a:extLst>
              </p:cNvPr>
              <p:cNvSpPr txBox="1"/>
              <p:nvPr/>
            </p:nvSpPr>
            <p:spPr>
              <a:xfrm>
                <a:off x="6555998" y="278695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13">
                <a:extLst>
                  <a:ext uri="{FF2B5EF4-FFF2-40B4-BE49-F238E27FC236}">
                    <a16:creationId xmlns:a16="http://schemas.microsoft.com/office/drawing/2014/main" id="{2E1BB1D9-5B02-4C96-BFD9-734FE6E3D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998" y="2786959"/>
                <a:ext cx="807720" cy="369332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15">
            <a:extLst>
              <a:ext uri="{FF2B5EF4-FFF2-40B4-BE49-F238E27FC236}">
                <a16:creationId xmlns:a16="http://schemas.microsoft.com/office/drawing/2014/main" id="{D44543C2-A534-4F3D-A1A0-2CF61E27B109}"/>
              </a:ext>
            </a:extLst>
          </p:cNvPr>
          <p:cNvCxnSpPr>
            <a:stCxn id="37" idx="2"/>
            <a:endCxn id="45" idx="3"/>
          </p:cNvCxnSpPr>
          <p:nvPr/>
        </p:nvCxnSpPr>
        <p:spPr>
          <a:xfrm>
            <a:off x="6959858" y="3156291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17">
            <a:extLst>
              <a:ext uri="{FF2B5EF4-FFF2-40B4-BE49-F238E27FC236}">
                <a16:creationId xmlns:a16="http://schemas.microsoft.com/office/drawing/2014/main" id="{D1BD5C61-DDD4-443F-8DF5-5EED399F8811}"/>
              </a:ext>
            </a:extLst>
          </p:cNvPr>
          <p:cNvCxnSpPr/>
          <p:nvPr/>
        </p:nvCxnSpPr>
        <p:spPr>
          <a:xfrm>
            <a:off x="7363718" y="3827540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18">
                <a:extLst>
                  <a:ext uri="{FF2B5EF4-FFF2-40B4-BE49-F238E27FC236}">
                    <a16:creationId xmlns:a16="http://schemas.microsoft.com/office/drawing/2014/main" id="{F079CAC8-E92B-481E-8474-DF07DA999924}"/>
                  </a:ext>
                </a:extLst>
              </p:cNvPr>
              <p:cNvSpPr txBox="1"/>
              <p:nvPr/>
            </p:nvSpPr>
            <p:spPr>
              <a:xfrm>
                <a:off x="8389840" y="3638248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18">
                <a:extLst>
                  <a:ext uri="{FF2B5EF4-FFF2-40B4-BE49-F238E27FC236}">
                    <a16:creationId xmlns:a16="http://schemas.microsoft.com/office/drawing/2014/main" id="{F079CAC8-E92B-481E-8474-DF07DA999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840" y="3638248"/>
                <a:ext cx="80772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20">
            <a:extLst>
              <a:ext uri="{FF2B5EF4-FFF2-40B4-BE49-F238E27FC236}">
                <a16:creationId xmlns:a16="http://schemas.microsoft.com/office/drawing/2014/main" id="{07A369A5-A0E4-4B00-83D8-E622C4E1BB4B}"/>
              </a:ext>
            </a:extLst>
          </p:cNvPr>
          <p:cNvGrpSpPr/>
          <p:nvPr/>
        </p:nvGrpSpPr>
        <p:grpSpPr>
          <a:xfrm>
            <a:off x="6555998" y="3435279"/>
            <a:ext cx="807720" cy="792480"/>
            <a:chOff x="2590799" y="2398445"/>
            <a:chExt cx="807720" cy="792480"/>
          </a:xfrm>
        </p:grpSpPr>
        <p:grpSp>
          <p:nvGrpSpPr>
            <p:cNvPr id="42" name="Group 6">
              <a:extLst>
                <a:ext uri="{FF2B5EF4-FFF2-40B4-BE49-F238E27FC236}">
                  <a16:creationId xmlns:a16="http://schemas.microsoft.com/office/drawing/2014/main" id="{227D1AEA-8501-46AF-8498-396AEC271915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44" name="Rectangle: Rounded Corners 4">
                <a:extLst>
                  <a:ext uri="{FF2B5EF4-FFF2-40B4-BE49-F238E27FC236}">
                    <a16:creationId xmlns:a16="http://schemas.microsoft.com/office/drawing/2014/main" id="{D14FA176-3214-4F23-977C-4AEE24FC44FC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Isosceles Triangle 5">
                <a:extLst>
                  <a:ext uri="{FF2B5EF4-FFF2-40B4-BE49-F238E27FC236}">
                    <a16:creationId xmlns:a16="http://schemas.microsoft.com/office/drawing/2014/main" id="{6B43E434-7030-4525-8A0B-BF0035A01728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19">
                  <a:extLst>
                    <a:ext uri="{FF2B5EF4-FFF2-40B4-BE49-F238E27FC236}">
                      <a16:creationId xmlns:a16="http://schemas.microsoft.com/office/drawing/2014/main" id="{2FE40003-731C-4579-8191-1137BAC0898B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365792-344B-465C-91F1-37601DCA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Flowchart: Or 53">
            <a:extLst>
              <a:ext uri="{FF2B5EF4-FFF2-40B4-BE49-F238E27FC236}">
                <a16:creationId xmlns:a16="http://schemas.microsoft.com/office/drawing/2014/main" id="{4391E2D8-E9F4-4742-B8EA-040E5BD67735}"/>
              </a:ext>
            </a:extLst>
          </p:cNvPr>
          <p:cNvSpPr/>
          <p:nvPr/>
        </p:nvSpPr>
        <p:spPr>
          <a:xfrm>
            <a:off x="5763519" y="3721207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Or 53">
            <a:extLst>
              <a:ext uri="{FF2B5EF4-FFF2-40B4-BE49-F238E27FC236}">
                <a16:creationId xmlns:a16="http://schemas.microsoft.com/office/drawing/2014/main" id="{C715EB8A-1D4D-4E84-91D6-8A890618ABB2}"/>
              </a:ext>
            </a:extLst>
          </p:cNvPr>
          <p:cNvSpPr/>
          <p:nvPr/>
        </p:nvSpPr>
        <p:spPr>
          <a:xfrm>
            <a:off x="7944248" y="3713249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78FF775B-A4B2-4E38-BBAD-E48B32C84B5B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5373697" y="3835498"/>
            <a:ext cx="389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3A2C5F45-AE13-4B1A-8888-B5C115CF63D8}"/>
              </a:ext>
            </a:extLst>
          </p:cNvPr>
          <p:cNvCxnSpPr/>
          <p:nvPr/>
        </p:nvCxnSpPr>
        <p:spPr>
          <a:xfrm>
            <a:off x="5846954" y="3156291"/>
            <a:ext cx="0" cy="55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D19C5300-A3CA-48A6-9346-7CDA82CA8043}"/>
              </a:ext>
            </a:extLst>
          </p:cNvPr>
          <p:cNvCxnSpPr/>
          <p:nvPr/>
        </p:nvCxnSpPr>
        <p:spPr>
          <a:xfrm>
            <a:off x="8043308" y="3164249"/>
            <a:ext cx="0" cy="55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3">
                <a:extLst>
                  <a:ext uri="{FF2B5EF4-FFF2-40B4-BE49-F238E27FC236}">
                    <a16:creationId xmlns:a16="http://schemas.microsoft.com/office/drawing/2014/main" id="{C5C6CB26-8BE3-4EF6-9212-290624DDE0E4}"/>
                  </a:ext>
                </a:extLst>
              </p:cNvPr>
              <p:cNvSpPr txBox="1"/>
              <p:nvPr/>
            </p:nvSpPr>
            <p:spPr>
              <a:xfrm>
                <a:off x="5451098" y="2790938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13">
                <a:extLst>
                  <a:ext uri="{FF2B5EF4-FFF2-40B4-BE49-F238E27FC236}">
                    <a16:creationId xmlns:a16="http://schemas.microsoft.com/office/drawing/2014/main" id="{C5C6CB26-8BE3-4EF6-9212-290624DDE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098" y="2790938"/>
                <a:ext cx="807720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B2901E1A-BE2E-48C5-8C94-E769FDD7AFC9}"/>
                  </a:ext>
                </a:extLst>
              </p:cNvPr>
              <p:cNvSpPr txBox="1"/>
              <p:nvPr/>
            </p:nvSpPr>
            <p:spPr>
              <a:xfrm>
                <a:off x="7660769" y="2732282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13">
                <a:extLst>
                  <a:ext uri="{FF2B5EF4-FFF2-40B4-BE49-F238E27FC236}">
                    <a16:creationId xmlns:a16="http://schemas.microsoft.com/office/drawing/2014/main" id="{B2901E1A-BE2E-48C5-8C94-E769FDD7A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769" y="2732282"/>
                <a:ext cx="807720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ACC4B9D7-7F2E-457A-B131-19055D6E04F8}"/>
              </a:ext>
            </a:extLst>
          </p:cNvPr>
          <p:cNvCxnSpPr>
            <a:stCxn id="47" idx="6"/>
          </p:cNvCxnSpPr>
          <p:nvPr/>
        </p:nvCxnSpPr>
        <p:spPr>
          <a:xfrm>
            <a:off x="8142368" y="3827540"/>
            <a:ext cx="5018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33EF4B8-B402-4DEF-A26C-3849333D6E5C}"/>
                  </a:ext>
                </a:extLst>
              </p:cNvPr>
              <p:cNvSpPr txBox="1"/>
              <p:nvPr/>
            </p:nvSpPr>
            <p:spPr>
              <a:xfrm>
                <a:off x="3133249" y="4367938"/>
                <a:ext cx="3826609" cy="379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dirty="0"/>
                  <a:t> in [WGZ+16]</a:t>
                </a: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33EF4B8-B402-4DEF-A26C-3849333D6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249" y="4367938"/>
                <a:ext cx="3826609" cy="379527"/>
              </a:xfrm>
              <a:prstGeom prst="rect">
                <a:avLst/>
              </a:prstGeom>
              <a:blipFill>
                <a:blip r:embed="rId13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32FB149-9EE5-4617-8E86-DB9F7060A58F}"/>
                  </a:ext>
                </a:extLst>
              </p:cNvPr>
              <p:cNvSpPr txBox="1"/>
              <p:nvPr/>
            </p:nvSpPr>
            <p:spPr>
              <a:xfrm>
                <a:off x="9334353" y="5682675"/>
                <a:ext cx="26003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 #ideal-cipher queries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: #constructions queries</a:t>
                </a: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332FB149-9EE5-4617-8E86-DB9F7060A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353" y="5682675"/>
                <a:ext cx="2600325" cy="646331"/>
              </a:xfrm>
              <a:prstGeom prst="rect">
                <a:avLst/>
              </a:prstGeom>
              <a:blipFill>
                <a:blip r:embed="rId1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08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A65738-1C9A-48C1-80DF-2C8AC2CF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E578CD7-20F9-47B6-9E26-A489E87A0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plausible construction: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Intuitions:</a:t>
                </a:r>
              </a:p>
              <a:p>
                <a:pPr lvl="1"/>
                <a:r>
                  <a:rPr lang="en-US" dirty="0"/>
                  <a:t>guessing the key of the first BC or second BC: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  </a:t>
                </a:r>
                <a:r>
                  <a:rPr lang="en-US" sz="2800" b="1" dirty="0">
                    <a:solidFill>
                      <a:schemeClr val="accent6"/>
                    </a:solidFill>
                    <a:sym typeface="Wingdings 2" panose="05020102010507070707" pitchFamily="18" charset="2"/>
                  </a:rPr>
                  <a:t></a:t>
                </a:r>
                <a:endParaRPr lang="en-US" sz="2800" b="1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lang="en-US" dirty="0"/>
                  <a:t>a collision between a second BC and an ideal-cipher query requires both input and subkey collisions: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altLang="zh-CN" b="1" dirty="0">
                    <a:solidFill>
                      <a:schemeClr val="accent6"/>
                    </a:solidFill>
                    <a:sym typeface="Wingdings 2" panose="05020102010507070707" pitchFamily="18" charset="2"/>
                  </a:rPr>
                  <a:t></a:t>
                </a:r>
                <a:endParaRPr lang="en-US" dirty="0"/>
              </a:p>
              <a:p>
                <a:pPr lvl="1"/>
                <a:r>
                  <a:rPr lang="en-US" dirty="0"/>
                  <a:t>a collision between a second BC and another second BC requires both input and subkey collisions: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</a:t>
                </a:r>
                <a:r>
                  <a:rPr lang="en-US" sz="2800" b="1" dirty="0">
                    <a:solidFill>
                      <a:srgbClr val="FF0000"/>
                    </a:solidFill>
                    <a:sym typeface="Wingdings 2" panose="05020102010507070707" pitchFamily="18" charset="2"/>
                  </a:rPr>
                  <a:t> </a:t>
                </a:r>
                <a:endParaRPr lang="en-US" sz="2800" b="1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 third point is not true: the input collision and the subkey collision can be reduced to only one collision if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E578CD7-20F9-47B6-9E26-A489E87A0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14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F43AC4-F532-4009-8A11-B7E4AB83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B9CC5B-0E6B-4D9C-8AC8-055EBF544F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" t="2553" r="8113"/>
          <a:stretch/>
        </p:blipFill>
        <p:spPr>
          <a:xfrm>
            <a:off x="5973970" y="680709"/>
            <a:ext cx="3927267" cy="238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1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1CC8B8-35EF-43C7-BAF4-12EACADC0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17538E-948B-45C3-A31B-E7C5AC2D8F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second construction: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By </a:t>
                </a:r>
                <a:r>
                  <a:rPr lang="en-US" dirty="0" err="1"/>
                  <a:t>xoring</a:t>
                </a:r>
                <a:r>
                  <a:rPr lang="en-US" dirty="0"/>
                  <a:t> the key into the input to the first BC, we can break the connections between the first BC and the second BC, avoiding the attack against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altLang="zh-CN" dirty="0"/>
                  <a:t>Intuitions:</a:t>
                </a:r>
              </a:p>
              <a:p>
                <a:pPr lvl="1"/>
                <a:r>
                  <a:rPr lang="en-US" altLang="zh-CN" dirty="0"/>
                  <a:t>guessing the key of the first BC or second BC: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chemeClr val="accent6"/>
                    </a:solidFill>
                    <a:sym typeface="Wingdings 2" panose="05020102010507070707" pitchFamily="18" charset="2"/>
                  </a:rPr>
                  <a:t>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 collision between a second BC and an ideal-cipher query requires both input and subkey collisions: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𝑝𝑞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>
                    <a:solidFill>
                      <a:schemeClr val="accent6"/>
                    </a:solidFill>
                    <a:sym typeface="Wingdings 2" panose="05020102010507070707" pitchFamily="18" charset="2"/>
                  </a:rPr>
                  <a:t>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 collision between a second BC and another second BC requires both input and subkey collisions: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>
                    <a:solidFill>
                      <a:schemeClr val="accent6"/>
                    </a:solidFill>
                    <a:sym typeface="Wingdings 2" panose="05020102010507070707" pitchFamily="18" charset="2"/>
                  </a:rPr>
                  <a:t>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B17538E-948B-45C3-A31B-E7C5AC2D8F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14" r="-833" b="-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8EFDF3-898A-465E-9923-2A7700FB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0F3E40-9EA4-4768-B8AA-E51EC09A5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446" y="631030"/>
            <a:ext cx="4482730" cy="25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6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83CA9-D1A7-4409-A9C9-4745BDEC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Provable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212EB3-5ABE-412F-A070-E92F15984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Ideal-cipher model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Information-theoretic indistinguishability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acc>
                  </m:oMath>
                </a14:m>
                <a:r>
                  <a:rPr lang="en-US" dirty="0"/>
                  <a:t> tweakable random permutation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ideal cipher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A212EB3-5ABE-412F-A070-E92F15984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2FA442-FA1F-4F52-B75D-95AE593D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CC31026-FFC8-4C1F-BA37-F4B6DE1F2178}"/>
                  </a:ext>
                </a:extLst>
              </p:cNvPr>
              <p:cNvSpPr/>
              <p:nvPr/>
            </p:nvSpPr>
            <p:spPr>
              <a:xfrm>
                <a:off x="4279106" y="1668066"/>
                <a:ext cx="921544" cy="792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3CC31026-FFC8-4C1F-BA37-F4B6DE1F2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106" y="1668066"/>
                <a:ext cx="921544" cy="7929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CB303B5-CA8B-4D18-8000-E23A389B128E}"/>
                  </a:ext>
                </a:extLst>
              </p:cNvPr>
              <p:cNvSpPr/>
              <p:nvPr/>
            </p:nvSpPr>
            <p:spPr>
              <a:xfrm>
                <a:off x="2781299" y="1668066"/>
                <a:ext cx="921544" cy="792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CB303B5-CA8B-4D18-8000-E23A389B1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299" y="1668066"/>
                <a:ext cx="921544" cy="7929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C547E3F-9AA4-4FC2-84F0-77F62C454FCF}"/>
                  </a:ext>
                </a:extLst>
              </p:cNvPr>
              <p:cNvSpPr/>
              <p:nvPr/>
            </p:nvSpPr>
            <p:spPr>
              <a:xfrm>
                <a:off x="8224837" y="1668066"/>
                <a:ext cx="921544" cy="792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C547E3F-9AA4-4FC2-84F0-77F62C454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837" y="1668066"/>
                <a:ext cx="921544" cy="7929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BBD31D7-2C31-43CC-9CA1-11D7E479F015}"/>
                  </a:ext>
                </a:extLst>
              </p:cNvPr>
              <p:cNvSpPr/>
              <p:nvPr/>
            </p:nvSpPr>
            <p:spPr>
              <a:xfrm>
                <a:off x="6727030" y="1668066"/>
                <a:ext cx="921544" cy="7929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3BBD31D7-2C31-43CC-9CA1-11D7E479F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030" y="1668066"/>
                <a:ext cx="921544" cy="7929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7BABD53E-1A6F-4F03-AE30-E6691F2D9C6D}"/>
              </a:ext>
            </a:extLst>
          </p:cNvPr>
          <p:cNvCxnSpPr>
            <a:cxnSpLocks/>
          </p:cNvCxnSpPr>
          <p:nvPr/>
        </p:nvCxnSpPr>
        <p:spPr>
          <a:xfrm>
            <a:off x="5893594" y="964406"/>
            <a:ext cx="0" cy="17645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499B69-B193-42D7-9D9E-B91022B4BF9A}"/>
                  </a:ext>
                </a:extLst>
              </p:cNvPr>
              <p:cNvSpPr txBox="1"/>
              <p:nvPr/>
            </p:nvSpPr>
            <p:spPr>
              <a:xfrm>
                <a:off x="4739878" y="3299094"/>
                <a:ext cx="25360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distinguisher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499B69-B193-42D7-9D9E-B91022B4B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878" y="3299094"/>
                <a:ext cx="2536021" cy="369332"/>
              </a:xfrm>
              <a:prstGeom prst="rect">
                <a:avLst/>
              </a:prstGeom>
              <a:blipFill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连接符: 曲线 13">
            <a:extLst>
              <a:ext uri="{FF2B5EF4-FFF2-40B4-BE49-F238E27FC236}">
                <a16:creationId xmlns:a16="http://schemas.microsoft.com/office/drawing/2014/main" id="{CCC6C264-E3A4-477B-B590-86468A89E964}"/>
              </a:ext>
            </a:extLst>
          </p:cNvPr>
          <p:cNvCxnSpPr>
            <a:cxnSpLocks/>
            <a:endCxn id="5" idx="2"/>
          </p:cNvCxnSpPr>
          <p:nvPr/>
        </p:nvCxnSpPr>
        <p:spPr>
          <a:xfrm rot="16200000" flipV="1">
            <a:off x="4695069" y="2505831"/>
            <a:ext cx="838072" cy="74845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连接符: 曲线 15">
            <a:extLst>
              <a:ext uri="{FF2B5EF4-FFF2-40B4-BE49-F238E27FC236}">
                <a16:creationId xmlns:a16="http://schemas.microsoft.com/office/drawing/2014/main" id="{BC70C963-2124-4F57-AD65-3BEDA580196B}"/>
              </a:ext>
            </a:extLst>
          </p:cNvPr>
          <p:cNvCxnSpPr>
            <a:cxnSpLocks/>
            <a:stCxn id="12" idx="0"/>
            <a:endCxn id="8" idx="2"/>
          </p:cNvCxnSpPr>
          <p:nvPr/>
        </p:nvCxnSpPr>
        <p:spPr>
          <a:xfrm rot="5400000" flipH="1" flipV="1">
            <a:off x="6178809" y="2290102"/>
            <a:ext cx="838072" cy="11799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连接符: 曲线 17">
            <a:extLst>
              <a:ext uri="{FF2B5EF4-FFF2-40B4-BE49-F238E27FC236}">
                <a16:creationId xmlns:a16="http://schemas.microsoft.com/office/drawing/2014/main" id="{9864E48B-0F16-4F80-8D3D-ABC112DBAF72}"/>
              </a:ext>
            </a:extLst>
          </p:cNvPr>
          <p:cNvCxnSpPr>
            <a:cxnSpLocks/>
            <a:endCxn id="6" idx="2"/>
          </p:cNvCxnSpPr>
          <p:nvPr/>
        </p:nvCxnSpPr>
        <p:spPr>
          <a:xfrm rot="10800000">
            <a:off x="3242072" y="2461022"/>
            <a:ext cx="1958579" cy="96797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连接符: 曲线 19">
            <a:extLst>
              <a:ext uri="{FF2B5EF4-FFF2-40B4-BE49-F238E27FC236}">
                <a16:creationId xmlns:a16="http://schemas.microsoft.com/office/drawing/2014/main" id="{770308A0-8D00-4193-A3FC-9445B091A0D8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6565087" y="2461022"/>
            <a:ext cx="2120522" cy="9179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9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532F3E-7436-4AEC-8EBF-FB17E4BFAF3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security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DE532F3E-7436-4AEC-8EBF-FB17E4BFAF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195" b="-18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D0750F2-B509-4183-816E-6727B9ECE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201" y="942975"/>
            <a:ext cx="9269608" cy="1878807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4E5475-7BA0-4CBF-8C0B-33097AF1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286889-8C9B-46DE-AD33-80AA7B004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640" y="3083720"/>
            <a:ext cx="4482730" cy="256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91A6B-2225-4E67-9BAA-0B1DB800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7E62405-FD71-4C28-B822-ED0E36ADA5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Negative result</a:t>
                </a:r>
              </a:p>
              <a:p>
                <a:pPr lvl="1"/>
                <a:r>
                  <a:rPr lang="en-US" dirty="0"/>
                  <a:t>we cannot design a TBC from two BC calls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security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tweak</a:t>
                </a:r>
              </a:p>
              <a:p>
                <a:r>
                  <a:rPr lang="en-US" dirty="0"/>
                  <a:t>Positive result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TBC built from three BC calls that can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security and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tweak</a:t>
                </a:r>
              </a:p>
              <a:p>
                <a:endParaRPr lang="en-US" dirty="0"/>
              </a:p>
              <a:p>
                <a:r>
                  <a:rPr lang="en-US" dirty="0"/>
                  <a:t>Conjecture: to build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secure TBC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-bit tweaks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/>
                  <a:t>, it requires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BC calls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7E62405-FD71-4C28-B822-ED0E36ADA5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533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7761E5-9AF2-4E67-AEF5-60FFA1E21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94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C7363-30F7-4885-A515-F1D9B0941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7761" y="2962067"/>
            <a:ext cx="9776477" cy="1442294"/>
          </a:xfrm>
        </p:spPr>
        <p:txBody>
          <a:bodyPr/>
          <a:lstStyle/>
          <a:p>
            <a:r>
              <a:rPr lang="en-US" sz="11500" dirty="0"/>
              <a:t>Thanks</a:t>
            </a:r>
          </a:p>
          <a:p>
            <a:endParaRPr lang="en-US" sz="11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5AA75-9E09-49C0-AD2C-AC87EAFCA0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7650" y="6492875"/>
            <a:ext cx="514350" cy="365125"/>
          </a:xfrm>
          <a:prstGeom prst="rect">
            <a:avLst/>
          </a:prstGeom>
        </p:spPr>
        <p:txBody>
          <a:bodyPr/>
          <a:lstStyle/>
          <a:p>
            <a:fld id="{EA432E78-428F-4EB6-AE26-1260D1A19A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3FCB5A-D564-4A3C-8984-0E0C7F33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 and Tweakable Block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1D7664-90BD-4627-812A-670D4FFE67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Block Cipher (BC): a random permutation for a secret key</a:t>
                </a:r>
              </a:p>
              <a:p>
                <a:r>
                  <a:rPr lang="en-US" dirty="0"/>
                  <a:t>Tweakable Block Cipher (TBC): a random permutation for a pair of key and tweak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key is secret to provide security</a:t>
                </a:r>
              </a:p>
              <a:p>
                <a:pPr lvl="1"/>
                <a:r>
                  <a:rPr lang="en-US" dirty="0"/>
                  <a:t>tweak is public to provide flexibility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51D7664-90BD-4627-812A-670D4FFE6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1"/>
                <a:stretch>
                  <a:fillRect l="-722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35C4BC-804A-4EAD-B410-5205547B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Straight Arrow Connector 10">
            <a:extLst>
              <a:ext uri="{FF2B5EF4-FFF2-40B4-BE49-F238E27FC236}">
                <a16:creationId xmlns:a16="http://schemas.microsoft.com/office/drawing/2014/main" id="{7CF6F9A7-6596-43CF-B834-D9A3CD70508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578364" y="4009168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16D4223C-5721-44B7-8E62-6EF1A389CB49}"/>
                  </a:ext>
                </a:extLst>
              </p:cNvPr>
              <p:cNvSpPr txBox="1"/>
              <p:nvPr/>
            </p:nvSpPr>
            <p:spPr>
              <a:xfrm>
                <a:off x="1067823" y="3820523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16D4223C-5721-44B7-8E62-6EF1A389C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823" y="3820523"/>
                <a:ext cx="80772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CC7E3610-39B0-40C6-A76D-417563E6F544}"/>
                  </a:ext>
                </a:extLst>
              </p:cNvPr>
              <p:cNvSpPr txBox="1"/>
              <p:nvPr/>
            </p:nvSpPr>
            <p:spPr>
              <a:xfrm>
                <a:off x="2172723" y="2964608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CC7E3610-39B0-40C6-A76D-417563E6F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723" y="2964608"/>
                <a:ext cx="8077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15">
            <a:extLst>
              <a:ext uri="{FF2B5EF4-FFF2-40B4-BE49-F238E27FC236}">
                <a16:creationId xmlns:a16="http://schemas.microsoft.com/office/drawing/2014/main" id="{993E36A1-3EF0-4D83-A742-DDF973273AE6}"/>
              </a:ext>
            </a:extLst>
          </p:cNvPr>
          <p:cNvCxnSpPr>
            <a:stCxn id="7" idx="2"/>
            <a:endCxn id="15" idx="3"/>
          </p:cNvCxnSpPr>
          <p:nvPr/>
        </p:nvCxnSpPr>
        <p:spPr>
          <a:xfrm>
            <a:off x="2576583" y="3333940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17">
            <a:extLst>
              <a:ext uri="{FF2B5EF4-FFF2-40B4-BE49-F238E27FC236}">
                <a16:creationId xmlns:a16="http://schemas.microsoft.com/office/drawing/2014/main" id="{9ACCC656-22E4-4FCB-A4DD-5B6CE89BF2C5}"/>
              </a:ext>
            </a:extLst>
          </p:cNvPr>
          <p:cNvCxnSpPr/>
          <p:nvPr/>
        </p:nvCxnSpPr>
        <p:spPr>
          <a:xfrm>
            <a:off x="2980443" y="4005189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48BB4483-D090-4AEA-B6F7-E34895A06A06}"/>
                  </a:ext>
                </a:extLst>
              </p:cNvPr>
              <p:cNvSpPr txBox="1"/>
              <p:nvPr/>
            </p:nvSpPr>
            <p:spPr>
              <a:xfrm>
                <a:off x="3369062" y="3782423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48BB4483-D090-4AEA-B6F7-E34895A06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062" y="3782423"/>
                <a:ext cx="8077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0">
            <a:extLst>
              <a:ext uri="{FF2B5EF4-FFF2-40B4-BE49-F238E27FC236}">
                <a16:creationId xmlns:a16="http://schemas.microsoft.com/office/drawing/2014/main" id="{0AC9D179-F96F-4520-90AF-1F87E2C0F0DE}"/>
              </a:ext>
            </a:extLst>
          </p:cNvPr>
          <p:cNvGrpSpPr/>
          <p:nvPr/>
        </p:nvGrpSpPr>
        <p:grpSpPr>
          <a:xfrm>
            <a:off x="2172723" y="3612928"/>
            <a:ext cx="807720" cy="792480"/>
            <a:chOff x="2590799" y="2398445"/>
            <a:chExt cx="807720" cy="792480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A435C175-0DD9-45FE-B248-5EB325A496BA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id="{301D3A20-AE00-4B86-9058-1D72AA632077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5">
                <a:extLst>
                  <a:ext uri="{FF2B5EF4-FFF2-40B4-BE49-F238E27FC236}">
                    <a16:creationId xmlns:a16="http://schemas.microsoft.com/office/drawing/2014/main" id="{50FB7CCD-F577-4E79-9472-B173318FC24D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9">
                  <a:extLst>
                    <a:ext uri="{FF2B5EF4-FFF2-40B4-BE49-F238E27FC236}">
                      <a16:creationId xmlns:a16="http://schemas.microsoft.com/office/drawing/2014/main" id="{62CE0081-262B-4CDF-AA38-31619730070F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365792-344B-465C-91F1-37601DCA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0">
            <a:extLst>
              <a:ext uri="{FF2B5EF4-FFF2-40B4-BE49-F238E27FC236}">
                <a16:creationId xmlns:a16="http://schemas.microsoft.com/office/drawing/2014/main" id="{E0D134BE-F0B7-4090-AE6D-516F4FE188CB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6909803" y="4005189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045771E5-2DD9-489D-9533-E23B7AA3E186}"/>
                  </a:ext>
                </a:extLst>
              </p:cNvPr>
              <p:cNvSpPr txBox="1"/>
              <p:nvPr/>
            </p:nvSpPr>
            <p:spPr>
              <a:xfrm>
                <a:off x="6399262" y="3816544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045771E5-2DD9-489D-9533-E23B7AA3E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262" y="3816544"/>
                <a:ext cx="8077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45803155-7F0C-4968-8F52-BD5FAEA8FA89}"/>
                  </a:ext>
                </a:extLst>
              </p:cNvPr>
              <p:cNvSpPr txBox="1"/>
              <p:nvPr/>
            </p:nvSpPr>
            <p:spPr>
              <a:xfrm>
                <a:off x="7504162" y="296062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45803155-7F0C-4968-8F52-BD5FAEA8F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62" y="2960629"/>
                <a:ext cx="8077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5">
            <a:extLst>
              <a:ext uri="{FF2B5EF4-FFF2-40B4-BE49-F238E27FC236}">
                <a16:creationId xmlns:a16="http://schemas.microsoft.com/office/drawing/2014/main" id="{631556C6-48E6-40A2-8DD2-685CDD7EC2C9}"/>
              </a:ext>
            </a:extLst>
          </p:cNvPr>
          <p:cNvCxnSpPr>
            <a:stCxn id="18" idx="2"/>
            <a:endCxn id="26" idx="3"/>
          </p:cNvCxnSpPr>
          <p:nvPr/>
        </p:nvCxnSpPr>
        <p:spPr>
          <a:xfrm>
            <a:off x="7908022" y="3329961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7">
            <a:extLst>
              <a:ext uri="{FF2B5EF4-FFF2-40B4-BE49-F238E27FC236}">
                <a16:creationId xmlns:a16="http://schemas.microsoft.com/office/drawing/2014/main" id="{09508444-9260-4FB2-AB44-863A6DF535CB}"/>
              </a:ext>
            </a:extLst>
          </p:cNvPr>
          <p:cNvCxnSpPr/>
          <p:nvPr/>
        </p:nvCxnSpPr>
        <p:spPr>
          <a:xfrm>
            <a:off x="8311882" y="4001210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FC725CB6-EA12-4C1F-97C7-25E660734799}"/>
                  </a:ext>
                </a:extLst>
              </p:cNvPr>
              <p:cNvSpPr txBox="1"/>
              <p:nvPr/>
            </p:nvSpPr>
            <p:spPr>
              <a:xfrm>
                <a:off x="8700501" y="3778444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FC725CB6-EA12-4C1F-97C7-25E660734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501" y="3778444"/>
                <a:ext cx="8077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2382B4DD-3D35-4FF0-A03A-BE71FDC54EB6}"/>
              </a:ext>
            </a:extLst>
          </p:cNvPr>
          <p:cNvGrpSpPr/>
          <p:nvPr/>
        </p:nvGrpSpPr>
        <p:grpSpPr>
          <a:xfrm>
            <a:off x="7504162" y="3608949"/>
            <a:ext cx="807720" cy="792480"/>
            <a:chOff x="2590799" y="2398445"/>
            <a:chExt cx="807720" cy="792480"/>
          </a:xfrm>
        </p:grpSpPr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75843423-0699-419B-844D-5CF79FDCC7DC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FC9C8E88-D8F3-4230-B193-9B9FF95FF179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5">
                <a:extLst>
                  <a:ext uri="{FF2B5EF4-FFF2-40B4-BE49-F238E27FC236}">
                    <a16:creationId xmlns:a16="http://schemas.microsoft.com/office/drawing/2014/main" id="{02033E68-7C7F-477F-8A1E-358DE7A630CE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19">
                  <a:extLst>
                    <a:ext uri="{FF2B5EF4-FFF2-40B4-BE49-F238E27FC236}">
                      <a16:creationId xmlns:a16="http://schemas.microsoft.com/office/drawing/2014/main" id="{2E1C18B7-F91C-4F2A-8DC5-13DF645BE289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19">
                  <a:extLst>
                    <a:ext uri="{FF2B5EF4-FFF2-40B4-BE49-F238E27FC236}">
                      <a16:creationId xmlns:a16="http://schemas.microsoft.com/office/drawing/2014/main" id="{2E1C18B7-F91C-4F2A-8DC5-13DF645BE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74270"/>
                </a:xfrm>
                <a:prstGeom prst="rect">
                  <a:avLst/>
                </a:prstGeom>
                <a:blipFill>
                  <a:blip r:embed="rId10"/>
                  <a:stretch>
                    <a:fillRect t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31FCE83D-608F-4D25-B1AA-98A1EC1F2004}"/>
              </a:ext>
            </a:extLst>
          </p:cNvPr>
          <p:cNvSpPr txBox="1"/>
          <p:nvPr/>
        </p:nvSpPr>
        <p:spPr>
          <a:xfrm>
            <a:off x="1606279" y="5171524"/>
            <a:ext cx="194060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cipher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CD8689-DC42-4512-A5E4-4587AA61E57C}"/>
              </a:ext>
            </a:extLst>
          </p:cNvPr>
          <p:cNvSpPr txBox="1"/>
          <p:nvPr/>
        </p:nvSpPr>
        <p:spPr>
          <a:xfrm>
            <a:off x="6629109" y="5174230"/>
            <a:ext cx="25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tweakable block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84247F16-4BB5-4F2A-9196-C218ACA037A7}"/>
                  </a:ext>
                </a:extLst>
              </p:cNvPr>
              <p:cNvSpPr txBox="1"/>
              <p:nvPr/>
            </p:nvSpPr>
            <p:spPr>
              <a:xfrm>
                <a:off x="7504162" y="4786031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84247F16-4BB5-4F2A-9196-C218ACA03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62" y="4786031"/>
                <a:ext cx="80772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0929033-E57B-4728-9202-0A1DE9D2BCF5}"/>
              </a:ext>
            </a:extLst>
          </p:cNvPr>
          <p:cNvCxnSpPr>
            <a:stCxn id="29" idx="0"/>
            <a:endCxn id="25" idx="2"/>
          </p:cNvCxnSpPr>
          <p:nvPr/>
        </p:nvCxnSpPr>
        <p:spPr>
          <a:xfrm flipV="1">
            <a:off x="7908022" y="4401429"/>
            <a:ext cx="0" cy="3846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82BD22-8F99-4DAC-9A29-07C42021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Design TBC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EAFDB9-08D3-4841-9745-3973058CF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829994"/>
            <a:ext cx="10973972" cy="5563772"/>
          </a:xfrm>
        </p:spPr>
        <p:txBody>
          <a:bodyPr/>
          <a:lstStyle/>
          <a:p>
            <a:r>
              <a:rPr lang="en-US" dirty="0"/>
              <a:t>Dedicated constructions</a:t>
            </a:r>
          </a:p>
          <a:p>
            <a:pPr lvl="1"/>
            <a:r>
              <a:rPr lang="en-US" dirty="0"/>
              <a:t>Hasty Pudding Cipher [SO98]</a:t>
            </a:r>
          </a:p>
          <a:p>
            <a:pPr lvl="1"/>
            <a:r>
              <a:rPr lang="en-US" dirty="0"/>
              <a:t>Mercy [Cro00]</a:t>
            </a:r>
          </a:p>
          <a:p>
            <a:pPr lvl="1"/>
            <a:r>
              <a:rPr lang="en-US" dirty="0"/>
              <a:t>Skinny [BJK+16]</a:t>
            </a:r>
          </a:p>
          <a:p>
            <a:pPr lvl="1"/>
            <a:r>
              <a:rPr lang="en-US" dirty="0" err="1"/>
              <a:t>Deoxys</a:t>
            </a:r>
            <a:r>
              <a:rPr lang="en-US" dirty="0"/>
              <a:t>-BC [JNPS21]</a:t>
            </a:r>
          </a:p>
          <a:p>
            <a:r>
              <a:rPr lang="en-US" dirty="0"/>
              <a:t>Modular designs: design a TBC from a BC</a:t>
            </a:r>
          </a:p>
          <a:p>
            <a:pPr lvl="1"/>
            <a:r>
              <a:rPr lang="en-US" dirty="0"/>
              <a:t>generic, reduce the security of TBC to BC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transformation</a:t>
            </a:r>
            <a:r>
              <a:rPr lang="en-US" dirty="0"/>
              <a:t> is important (provable security)</a:t>
            </a:r>
          </a:p>
          <a:p>
            <a:pPr lvl="1"/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25EE79-BC95-476A-96EB-E33873A2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1146" y="6744928"/>
            <a:ext cx="514643" cy="365125"/>
          </a:xfrm>
        </p:spPr>
        <p:txBody>
          <a:bodyPr/>
          <a:lstStyle/>
          <a:p>
            <a:fld id="{EA432E78-428F-4EB6-AE26-1260D1A19A2F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Arrow Connector 10">
            <a:extLst>
              <a:ext uri="{FF2B5EF4-FFF2-40B4-BE49-F238E27FC236}">
                <a16:creationId xmlns:a16="http://schemas.microsoft.com/office/drawing/2014/main" id="{BF697808-9350-45EA-81AB-DED38F702DD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908778" y="4800624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CAF87EC4-612C-48A5-B4DA-791A4AB55131}"/>
                  </a:ext>
                </a:extLst>
              </p:cNvPr>
              <p:cNvSpPr txBox="1"/>
              <p:nvPr/>
            </p:nvSpPr>
            <p:spPr>
              <a:xfrm>
                <a:off x="1398237" y="461197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CAF87EC4-612C-48A5-B4DA-791A4AB55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37" y="4611979"/>
                <a:ext cx="80772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48F0AE44-5147-4A9C-AF9A-EAEEF2260904}"/>
                  </a:ext>
                </a:extLst>
              </p:cNvPr>
              <p:cNvSpPr txBox="1"/>
              <p:nvPr/>
            </p:nvSpPr>
            <p:spPr>
              <a:xfrm>
                <a:off x="2503137" y="3756064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48F0AE44-5147-4A9C-AF9A-EAEEF2260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137" y="3756064"/>
                <a:ext cx="80772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15">
            <a:extLst>
              <a:ext uri="{FF2B5EF4-FFF2-40B4-BE49-F238E27FC236}">
                <a16:creationId xmlns:a16="http://schemas.microsoft.com/office/drawing/2014/main" id="{99B0BA5A-7D30-40B9-A58F-A2630FF49C41}"/>
              </a:ext>
            </a:extLst>
          </p:cNvPr>
          <p:cNvCxnSpPr>
            <a:stCxn id="7" idx="2"/>
            <a:endCxn id="15" idx="3"/>
          </p:cNvCxnSpPr>
          <p:nvPr/>
        </p:nvCxnSpPr>
        <p:spPr>
          <a:xfrm>
            <a:off x="2906997" y="4125396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17">
            <a:extLst>
              <a:ext uri="{FF2B5EF4-FFF2-40B4-BE49-F238E27FC236}">
                <a16:creationId xmlns:a16="http://schemas.microsoft.com/office/drawing/2014/main" id="{45C9A85C-033A-4DFC-804B-3597BA060993}"/>
              </a:ext>
            </a:extLst>
          </p:cNvPr>
          <p:cNvCxnSpPr/>
          <p:nvPr/>
        </p:nvCxnSpPr>
        <p:spPr>
          <a:xfrm>
            <a:off x="3310857" y="4796645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91AA57B1-3D9D-4103-B645-E64DF91DE22F}"/>
                  </a:ext>
                </a:extLst>
              </p:cNvPr>
              <p:cNvSpPr txBox="1"/>
              <p:nvPr/>
            </p:nvSpPr>
            <p:spPr>
              <a:xfrm>
                <a:off x="3699476" y="457387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18">
                <a:extLst>
                  <a:ext uri="{FF2B5EF4-FFF2-40B4-BE49-F238E27FC236}">
                    <a16:creationId xmlns:a16="http://schemas.microsoft.com/office/drawing/2014/main" id="{91AA57B1-3D9D-4103-B645-E64DF91D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476" y="4573879"/>
                <a:ext cx="8077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20">
            <a:extLst>
              <a:ext uri="{FF2B5EF4-FFF2-40B4-BE49-F238E27FC236}">
                <a16:creationId xmlns:a16="http://schemas.microsoft.com/office/drawing/2014/main" id="{4147D5AC-4708-40F6-8563-E3F39D6AB9C0}"/>
              </a:ext>
            </a:extLst>
          </p:cNvPr>
          <p:cNvGrpSpPr/>
          <p:nvPr/>
        </p:nvGrpSpPr>
        <p:grpSpPr>
          <a:xfrm>
            <a:off x="2503137" y="4404384"/>
            <a:ext cx="807720" cy="792480"/>
            <a:chOff x="2590799" y="2398445"/>
            <a:chExt cx="807720" cy="792480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4776785C-8328-4921-B512-4D0AAD989DB1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id="{2A222FB0-9A5D-48B6-883E-EB267E36CC1F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5">
                <a:extLst>
                  <a:ext uri="{FF2B5EF4-FFF2-40B4-BE49-F238E27FC236}">
                    <a16:creationId xmlns:a16="http://schemas.microsoft.com/office/drawing/2014/main" id="{6F3D28BD-83B7-400E-8EFB-3F501989119D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9">
                  <a:extLst>
                    <a:ext uri="{FF2B5EF4-FFF2-40B4-BE49-F238E27FC236}">
                      <a16:creationId xmlns:a16="http://schemas.microsoft.com/office/drawing/2014/main" id="{29D48A21-0263-45E0-9D31-044D3407E400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365792-344B-465C-91F1-37601DCA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0">
            <a:extLst>
              <a:ext uri="{FF2B5EF4-FFF2-40B4-BE49-F238E27FC236}">
                <a16:creationId xmlns:a16="http://schemas.microsoft.com/office/drawing/2014/main" id="{6259DE2D-CED2-4E2C-9EBC-24812B23DD6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7240217" y="4796645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4B15995F-837D-48A5-B707-AD420A6744BA}"/>
                  </a:ext>
                </a:extLst>
              </p:cNvPr>
              <p:cNvSpPr txBox="1"/>
              <p:nvPr/>
            </p:nvSpPr>
            <p:spPr>
              <a:xfrm>
                <a:off x="6729676" y="4608000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4B15995F-837D-48A5-B707-AD420A674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676" y="4608000"/>
                <a:ext cx="8077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539678C1-E42A-44C5-8640-5DCB6568B693}"/>
                  </a:ext>
                </a:extLst>
              </p:cNvPr>
              <p:cNvSpPr txBox="1"/>
              <p:nvPr/>
            </p:nvSpPr>
            <p:spPr>
              <a:xfrm>
                <a:off x="7834576" y="3752085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539678C1-E42A-44C5-8640-5DCB6568B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576" y="3752085"/>
                <a:ext cx="8077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5">
            <a:extLst>
              <a:ext uri="{FF2B5EF4-FFF2-40B4-BE49-F238E27FC236}">
                <a16:creationId xmlns:a16="http://schemas.microsoft.com/office/drawing/2014/main" id="{649018E3-585F-4325-914B-6841FB48B43F}"/>
              </a:ext>
            </a:extLst>
          </p:cNvPr>
          <p:cNvCxnSpPr>
            <a:stCxn id="18" idx="2"/>
            <a:endCxn id="26" idx="3"/>
          </p:cNvCxnSpPr>
          <p:nvPr/>
        </p:nvCxnSpPr>
        <p:spPr>
          <a:xfrm>
            <a:off x="8238436" y="4121417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7">
            <a:extLst>
              <a:ext uri="{FF2B5EF4-FFF2-40B4-BE49-F238E27FC236}">
                <a16:creationId xmlns:a16="http://schemas.microsoft.com/office/drawing/2014/main" id="{F6F9DAC9-ED26-40F1-8AB1-EA3F8B41D0E3}"/>
              </a:ext>
            </a:extLst>
          </p:cNvPr>
          <p:cNvCxnSpPr/>
          <p:nvPr/>
        </p:nvCxnSpPr>
        <p:spPr>
          <a:xfrm>
            <a:off x="8642296" y="4792666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55C79EEC-719E-46B1-B9A6-180A3C0C60D0}"/>
                  </a:ext>
                </a:extLst>
              </p:cNvPr>
              <p:cNvSpPr txBox="1"/>
              <p:nvPr/>
            </p:nvSpPr>
            <p:spPr>
              <a:xfrm>
                <a:off x="9030915" y="4569900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55C79EEC-719E-46B1-B9A6-180A3C0C6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915" y="4569900"/>
                <a:ext cx="8077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0">
            <a:extLst>
              <a:ext uri="{FF2B5EF4-FFF2-40B4-BE49-F238E27FC236}">
                <a16:creationId xmlns:a16="http://schemas.microsoft.com/office/drawing/2014/main" id="{FC4DAFB0-BFEA-44D8-9298-CC0D242469CD}"/>
              </a:ext>
            </a:extLst>
          </p:cNvPr>
          <p:cNvGrpSpPr/>
          <p:nvPr/>
        </p:nvGrpSpPr>
        <p:grpSpPr>
          <a:xfrm>
            <a:off x="7834576" y="4400405"/>
            <a:ext cx="807720" cy="792480"/>
            <a:chOff x="2590799" y="2398445"/>
            <a:chExt cx="807720" cy="792480"/>
          </a:xfrm>
        </p:grpSpPr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056FECC8-3398-4B1C-BACE-E701645A11B2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A12A7E95-865B-4CD9-B194-FDC7738EDA74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5">
                <a:extLst>
                  <a:ext uri="{FF2B5EF4-FFF2-40B4-BE49-F238E27FC236}">
                    <a16:creationId xmlns:a16="http://schemas.microsoft.com/office/drawing/2014/main" id="{480EDC7D-1EAF-4F30-B78B-48FAECF2FFA9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19">
                  <a:extLst>
                    <a:ext uri="{FF2B5EF4-FFF2-40B4-BE49-F238E27FC236}">
                      <a16:creationId xmlns:a16="http://schemas.microsoft.com/office/drawing/2014/main" id="{F7ED1E94-25B7-4B42-A4E6-6446EE5C62A8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74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19">
                  <a:extLst>
                    <a:ext uri="{FF2B5EF4-FFF2-40B4-BE49-F238E27FC236}">
                      <a16:creationId xmlns:a16="http://schemas.microsoft.com/office/drawing/2014/main" id="{F7ED1E94-25B7-4B42-A4E6-6446EE5C62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74270"/>
                </a:xfrm>
                <a:prstGeom prst="rect">
                  <a:avLst/>
                </a:prstGeom>
                <a:blipFill>
                  <a:blip r:embed="rId10"/>
                  <a:stretch>
                    <a:fillRect t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1FF1CCDC-3CFF-4B9F-B7FB-DF2ABF6A85DD}"/>
              </a:ext>
            </a:extLst>
          </p:cNvPr>
          <p:cNvSpPr txBox="1"/>
          <p:nvPr/>
        </p:nvSpPr>
        <p:spPr>
          <a:xfrm>
            <a:off x="1936693" y="5962980"/>
            <a:ext cx="1940606" cy="36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block cipher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3E56A5A-2292-490C-932E-5BACA31EFEA3}"/>
              </a:ext>
            </a:extLst>
          </p:cNvPr>
          <p:cNvSpPr txBox="1"/>
          <p:nvPr/>
        </p:nvSpPr>
        <p:spPr>
          <a:xfrm>
            <a:off x="6959523" y="5965686"/>
            <a:ext cx="2557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tweakable block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38BED872-B440-4960-A28C-7A1AA79FB3FC}"/>
                  </a:ext>
                </a:extLst>
              </p:cNvPr>
              <p:cNvSpPr txBox="1"/>
              <p:nvPr/>
            </p:nvSpPr>
            <p:spPr>
              <a:xfrm>
                <a:off x="7834576" y="5577487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38BED872-B440-4960-A28C-7A1AA79FB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4576" y="5577487"/>
                <a:ext cx="80772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0788024-1AF4-4DF0-8D7C-7748C36207D9}"/>
              </a:ext>
            </a:extLst>
          </p:cNvPr>
          <p:cNvCxnSpPr>
            <a:stCxn id="29" idx="0"/>
            <a:endCxn id="25" idx="2"/>
          </p:cNvCxnSpPr>
          <p:nvPr/>
        </p:nvCxnSpPr>
        <p:spPr>
          <a:xfrm flipV="1">
            <a:off x="8238436" y="5192885"/>
            <a:ext cx="0" cy="384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4ADAB6AF-ED64-42A9-959C-0A6AFD0C48A8}"/>
              </a:ext>
            </a:extLst>
          </p:cNvPr>
          <p:cNvCxnSpPr/>
          <p:nvPr/>
        </p:nvCxnSpPr>
        <p:spPr>
          <a:xfrm>
            <a:off x="4825574" y="4792666"/>
            <a:ext cx="1775011" cy="79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60A5A71-5A4D-4C11-8ECE-368A918A86FF}"/>
              </a:ext>
            </a:extLst>
          </p:cNvPr>
          <p:cNvSpPr txBox="1"/>
          <p:nvPr/>
        </p:nvSpPr>
        <p:spPr>
          <a:xfrm>
            <a:off x="4691038" y="4354456"/>
            <a:ext cx="1940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246366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3E33A-B7D5-4133-83B4-E9657D791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LRW1 and LRW2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7B331E-D537-4BC1-BC40-9F6A1A2BF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LRW1 and LRW2 by </a:t>
                </a:r>
                <a:r>
                  <a:rPr lang="en-US" dirty="0" err="1"/>
                  <a:t>Liskov</a:t>
                </a:r>
                <a:r>
                  <a:rPr lang="en-US" dirty="0"/>
                  <a:t> et al. [LRW02]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almost-</a:t>
                </a:r>
                <a:r>
                  <a:rPr lang="en-US" dirty="0" err="1"/>
                  <a:t>xor</a:t>
                </a:r>
                <a:r>
                  <a:rPr lang="en-US" dirty="0"/>
                  <a:t>-universal (AXU) hash function</a:t>
                </a:r>
              </a:p>
              <a:p>
                <a:r>
                  <a:rPr lang="en-US" dirty="0"/>
                  <a:t>Birthday-bound security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77B331E-D537-4BC1-BC40-9F6A1A2BF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1FCD47-4977-4890-889E-CAC3356B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Straight Arrow Connector 10">
            <a:extLst>
              <a:ext uri="{FF2B5EF4-FFF2-40B4-BE49-F238E27FC236}">
                <a16:creationId xmlns:a16="http://schemas.microsoft.com/office/drawing/2014/main" id="{524CDB0C-0EB8-411D-951E-E63F2EA1EF0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163427" y="2656779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BF37DED8-E72E-40F4-A7AE-46289B242EAD}"/>
                  </a:ext>
                </a:extLst>
              </p:cNvPr>
              <p:cNvSpPr txBox="1"/>
              <p:nvPr/>
            </p:nvSpPr>
            <p:spPr>
              <a:xfrm>
                <a:off x="652886" y="2468134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12">
                <a:extLst>
                  <a:ext uri="{FF2B5EF4-FFF2-40B4-BE49-F238E27FC236}">
                    <a16:creationId xmlns:a16="http://schemas.microsoft.com/office/drawing/2014/main" id="{BF37DED8-E72E-40F4-A7AE-46289B242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86" y="2468134"/>
                <a:ext cx="80772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6BF87631-2A3A-4F0B-9E60-4C4A7841873D}"/>
                  </a:ext>
                </a:extLst>
              </p:cNvPr>
              <p:cNvSpPr txBox="1"/>
              <p:nvPr/>
            </p:nvSpPr>
            <p:spPr>
              <a:xfrm>
                <a:off x="1757786" y="161221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13">
                <a:extLst>
                  <a:ext uri="{FF2B5EF4-FFF2-40B4-BE49-F238E27FC236}">
                    <a16:creationId xmlns:a16="http://schemas.microsoft.com/office/drawing/2014/main" id="{6BF87631-2A3A-4F0B-9E60-4C4A78418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786" y="1612219"/>
                <a:ext cx="8077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15">
            <a:extLst>
              <a:ext uri="{FF2B5EF4-FFF2-40B4-BE49-F238E27FC236}">
                <a16:creationId xmlns:a16="http://schemas.microsoft.com/office/drawing/2014/main" id="{65068104-FE66-4A3D-BB75-93BA98E3171D}"/>
              </a:ext>
            </a:extLst>
          </p:cNvPr>
          <p:cNvCxnSpPr>
            <a:stCxn id="7" idx="2"/>
            <a:endCxn id="15" idx="3"/>
          </p:cNvCxnSpPr>
          <p:nvPr/>
        </p:nvCxnSpPr>
        <p:spPr>
          <a:xfrm>
            <a:off x="2161646" y="1981551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17">
            <a:extLst>
              <a:ext uri="{FF2B5EF4-FFF2-40B4-BE49-F238E27FC236}">
                <a16:creationId xmlns:a16="http://schemas.microsoft.com/office/drawing/2014/main" id="{845A3C1F-33DF-44E1-95A6-CFA51F156DB6}"/>
              </a:ext>
            </a:extLst>
          </p:cNvPr>
          <p:cNvCxnSpPr/>
          <p:nvPr/>
        </p:nvCxnSpPr>
        <p:spPr>
          <a:xfrm>
            <a:off x="2565506" y="2652800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20">
            <a:extLst>
              <a:ext uri="{FF2B5EF4-FFF2-40B4-BE49-F238E27FC236}">
                <a16:creationId xmlns:a16="http://schemas.microsoft.com/office/drawing/2014/main" id="{C68EE43B-FC08-424D-9EEC-A65C7175160B}"/>
              </a:ext>
            </a:extLst>
          </p:cNvPr>
          <p:cNvGrpSpPr/>
          <p:nvPr/>
        </p:nvGrpSpPr>
        <p:grpSpPr>
          <a:xfrm>
            <a:off x="1757786" y="2260539"/>
            <a:ext cx="807720" cy="792480"/>
            <a:chOff x="2590799" y="2398445"/>
            <a:chExt cx="807720" cy="792480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F4748525-1236-40FE-A9D9-2F433D2F3CF1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id="{212583F3-41B5-48EB-92B9-8AE15875072D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5">
                <a:extLst>
                  <a:ext uri="{FF2B5EF4-FFF2-40B4-BE49-F238E27FC236}">
                    <a16:creationId xmlns:a16="http://schemas.microsoft.com/office/drawing/2014/main" id="{0448AE93-B56C-4615-B091-2961D1AD095B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9">
                  <a:extLst>
                    <a:ext uri="{FF2B5EF4-FFF2-40B4-BE49-F238E27FC236}">
                      <a16:creationId xmlns:a16="http://schemas.microsoft.com/office/drawing/2014/main" id="{0D6391CA-906E-47A2-886D-88A299C2065C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365792-344B-465C-91F1-37601DCA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Flowchart: Or 53">
            <a:extLst>
              <a:ext uri="{FF2B5EF4-FFF2-40B4-BE49-F238E27FC236}">
                <a16:creationId xmlns:a16="http://schemas.microsoft.com/office/drawing/2014/main" id="{46CFF128-1596-495F-BC41-9B15C26FD55B}"/>
              </a:ext>
            </a:extLst>
          </p:cNvPr>
          <p:cNvSpPr/>
          <p:nvPr/>
        </p:nvSpPr>
        <p:spPr>
          <a:xfrm>
            <a:off x="3144626" y="2538509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0">
            <a:extLst>
              <a:ext uri="{FF2B5EF4-FFF2-40B4-BE49-F238E27FC236}">
                <a16:creationId xmlns:a16="http://schemas.microsoft.com/office/drawing/2014/main" id="{3E7C6F7C-B0C0-4953-AFE1-A46DC8A519C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3350238" y="2656779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F375A026-E030-4386-B58C-3D960C837B3C}"/>
                  </a:ext>
                </a:extLst>
              </p:cNvPr>
              <p:cNvSpPr txBox="1"/>
              <p:nvPr/>
            </p:nvSpPr>
            <p:spPr>
              <a:xfrm>
                <a:off x="3944597" y="161221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F375A026-E030-4386-B58C-3D960C837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597" y="1612219"/>
                <a:ext cx="80772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5">
            <a:extLst>
              <a:ext uri="{FF2B5EF4-FFF2-40B4-BE49-F238E27FC236}">
                <a16:creationId xmlns:a16="http://schemas.microsoft.com/office/drawing/2014/main" id="{F91D5A70-72EC-48D3-A672-8638F9DAE068}"/>
              </a:ext>
            </a:extLst>
          </p:cNvPr>
          <p:cNvCxnSpPr>
            <a:stCxn id="18" idx="2"/>
            <a:endCxn id="25" idx="3"/>
          </p:cNvCxnSpPr>
          <p:nvPr/>
        </p:nvCxnSpPr>
        <p:spPr>
          <a:xfrm>
            <a:off x="4348457" y="1981551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7">
            <a:extLst>
              <a:ext uri="{FF2B5EF4-FFF2-40B4-BE49-F238E27FC236}">
                <a16:creationId xmlns:a16="http://schemas.microsoft.com/office/drawing/2014/main" id="{85F54269-FD6B-4BF7-8631-C0421A284BF4}"/>
              </a:ext>
            </a:extLst>
          </p:cNvPr>
          <p:cNvCxnSpPr/>
          <p:nvPr/>
        </p:nvCxnSpPr>
        <p:spPr>
          <a:xfrm>
            <a:off x="4752317" y="2652800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48C2FC-8A02-4C2C-8C10-EB4C83E5D750}"/>
              </a:ext>
            </a:extLst>
          </p:cNvPr>
          <p:cNvGrpSpPr/>
          <p:nvPr/>
        </p:nvGrpSpPr>
        <p:grpSpPr>
          <a:xfrm>
            <a:off x="3944597" y="2260539"/>
            <a:ext cx="807720" cy="792480"/>
            <a:chOff x="2590799" y="2398445"/>
            <a:chExt cx="807720" cy="792480"/>
          </a:xfrm>
        </p:grpSpPr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172DC6A6-85FF-4B9F-A7B5-3111D39BA318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24" name="Rectangle: Rounded Corners 4">
                <a:extLst>
                  <a:ext uri="{FF2B5EF4-FFF2-40B4-BE49-F238E27FC236}">
                    <a16:creationId xmlns:a16="http://schemas.microsoft.com/office/drawing/2014/main" id="{1A79EC49-6894-4E0B-B405-5FDE5C5A4D37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5">
                <a:extLst>
                  <a:ext uri="{FF2B5EF4-FFF2-40B4-BE49-F238E27FC236}">
                    <a16:creationId xmlns:a16="http://schemas.microsoft.com/office/drawing/2014/main" id="{3AA5E561-2089-4628-855A-A105234082AE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19">
                  <a:extLst>
                    <a:ext uri="{FF2B5EF4-FFF2-40B4-BE49-F238E27FC236}">
                      <a16:creationId xmlns:a16="http://schemas.microsoft.com/office/drawing/2014/main" id="{52C316CE-EC5C-4369-8E67-65FD23B9C055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365792-344B-465C-91F1-37601DCA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4C6E2A80-60BB-487E-8B68-7C6AA901562C}"/>
                  </a:ext>
                </a:extLst>
              </p:cNvPr>
              <p:cNvSpPr txBox="1"/>
              <p:nvPr/>
            </p:nvSpPr>
            <p:spPr>
              <a:xfrm>
                <a:off x="2839826" y="161221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13">
                <a:extLst>
                  <a:ext uri="{FF2B5EF4-FFF2-40B4-BE49-F238E27FC236}">
                    <a16:creationId xmlns:a16="http://schemas.microsoft.com/office/drawing/2014/main" id="{4C6E2A80-60BB-487E-8B68-7C6AA9015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826" y="1612219"/>
                <a:ext cx="8077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73CC7930-D44B-44CA-8B05-FC541B7A326B}"/>
              </a:ext>
            </a:extLst>
          </p:cNvPr>
          <p:cNvCxnSpPr>
            <a:stCxn id="27" idx="2"/>
            <a:endCxn id="16" idx="0"/>
          </p:cNvCxnSpPr>
          <p:nvPr/>
        </p:nvCxnSpPr>
        <p:spPr>
          <a:xfrm>
            <a:off x="3243686" y="1981551"/>
            <a:ext cx="0" cy="55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8">
                <a:extLst>
                  <a:ext uri="{FF2B5EF4-FFF2-40B4-BE49-F238E27FC236}">
                    <a16:creationId xmlns:a16="http://schemas.microsoft.com/office/drawing/2014/main" id="{6A07EAAB-FF66-4A6A-8082-87524085E543}"/>
                  </a:ext>
                </a:extLst>
              </p:cNvPr>
              <p:cNvSpPr txBox="1"/>
              <p:nvPr/>
            </p:nvSpPr>
            <p:spPr>
              <a:xfrm>
                <a:off x="5172827" y="2439875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18">
                <a:extLst>
                  <a:ext uri="{FF2B5EF4-FFF2-40B4-BE49-F238E27FC236}">
                    <a16:creationId xmlns:a16="http://schemas.microsoft.com/office/drawing/2014/main" id="{6A07EAAB-FF66-4A6A-8082-87524085E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827" y="2439875"/>
                <a:ext cx="80772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10">
            <a:extLst>
              <a:ext uri="{FF2B5EF4-FFF2-40B4-BE49-F238E27FC236}">
                <a16:creationId xmlns:a16="http://schemas.microsoft.com/office/drawing/2014/main" id="{C57F07BD-6ADB-47AA-94B9-4D5D3CF3ADAD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7890448" y="2652800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12">
                <a:extLst>
                  <a:ext uri="{FF2B5EF4-FFF2-40B4-BE49-F238E27FC236}">
                    <a16:creationId xmlns:a16="http://schemas.microsoft.com/office/drawing/2014/main" id="{979D9BD6-907C-4AAB-A4EC-126DECC957D3}"/>
                  </a:ext>
                </a:extLst>
              </p:cNvPr>
              <p:cNvSpPr txBox="1"/>
              <p:nvPr/>
            </p:nvSpPr>
            <p:spPr>
              <a:xfrm>
                <a:off x="6701855" y="2464154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12">
                <a:extLst>
                  <a:ext uri="{FF2B5EF4-FFF2-40B4-BE49-F238E27FC236}">
                    <a16:creationId xmlns:a16="http://schemas.microsoft.com/office/drawing/2014/main" id="{979D9BD6-907C-4AAB-A4EC-126DECC95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55" y="2464154"/>
                <a:ext cx="80772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3">
                <a:extLst>
                  <a:ext uri="{FF2B5EF4-FFF2-40B4-BE49-F238E27FC236}">
                    <a16:creationId xmlns:a16="http://schemas.microsoft.com/office/drawing/2014/main" id="{56A00164-18B7-4926-B854-A77F7766F2C9}"/>
                  </a:ext>
                </a:extLst>
              </p:cNvPr>
              <p:cNvSpPr txBox="1"/>
              <p:nvPr/>
            </p:nvSpPr>
            <p:spPr>
              <a:xfrm>
                <a:off x="8484807" y="1608240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13">
                <a:extLst>
                  <a:ext uri="{FF2B5EF4-FFF2-40B4-BE49-F238E27FC236}">
                    <a16:creationId xmlns:a16="http://schemas.microsoft.com/office/drawing/2014/main" id="{56A00164-18B7-4926-B854-A77F7766F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807" y="1608240"/>
                <a:ext cx="80772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15">
            <a:extLst>
              <a:ext uri="{FF2B5EF4-FFF2-40B4-BE49-F238E27FC236}">
                <a16:creationId xmlns:a16="http://schemas.microsoft.com/office/drawing/2014/main" id="{8F0C1382-6125-4803-8621-CB9D3E7936AE}"/>
              </a:ext>
            </a:extLst>
          </p:cNvPr>
          <p:cNvCxnSpPr>
            <a:stCxn id="34" idx="2"/>
            <a:endCxn id="42" idx="3"/>
          </p:cNvCxnSpPr>
          <p:nvPr/>
        </p:nvCxnSpPr>
        <p:spPr>
          <a:xfrm>
            <a:off x="8888667" y="1977572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17">
            <a:extLst>
              <a:ext uri="{FF2B5EF4-FFF2-40B4-BE49-F238E27FC236}">
                <a16:creationId xmlns:a16="http://schemas.microsoft.com/office/drawing/2014/main" id="{7D0B1871-3B2B-4B84-BA4E-01AEE3567D97}"/>
              </a:ext>
            </a:extLst>
          </p:cNvPr>
          <p:cNvCxnSpPr/>
          <p:nvPr/>
        </p:nvCxnSpPr>
        <p:spPr>
          <a:xfrm>
            <a:off x="9292527" y="2648821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18">
                <a:extLst>
                  <a:ext uri="{FF2B5EF4-FFF2-40B4-BE49-F238E27FC236}">
                    <a16:creationId xmlns:a16="http://schemas.microsoft.com/office/drawing/2014/main" id="{B5097F43-86D9-4A54-8707-BF38B950F9A6}"/>
                  </a:ext>
                </a:extLst>
              </p:cNvPr>
              <p:cNvSpPr txBox="1"/>
              <p:nvPr/>
            </p:nvSpPr>
            <p:spPr>
              <a:xfrm>
                <a:off x="10318649" y="245952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18">
                <a:extLst>
                  <a:ext uri="{FF2B5EF4-FFF2-40B4-BE49-F238E27FC236}">
                    <a16:creationId xmlns:a16="http://schemas.microsoft.com/office/drawing/2014/main" id="{B5097F43-86D9-4A54-8707-BF38B950F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8649" y="2459529"/>
                <a:ext cx="80772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20">
            <a:extLst>
              <a:ext uri="{FF2B5EF4-FFF2-40B4-BE49-F238E27FC236}">
                <a16:creationId xmlns:a16="http://schemas.microsoft.com/office/drawing/2014/main" id="{B77CF0AC-3323-484D-B8AF-AAE16638BEC5}"/>
              </a:ext>
            </a:extLst>
          </p:cNvPr>
          <p:cNvGrpSpPr/>
          <p:nvPr/>
        </p:nvGrpSpPr>
        <p:grpSpPr>
          <a:xfrm>
            <a:off x="8484807" y="2256560"/>
            <a:ext cx="807720" cy="792480"/>
            <a:chOff x="2590799" y="2398445"/>
            <a:chExt cx="807720" cy="792480"/>
          </a:xfrm>
        </p:grpSpPr>
        <p:grpSp>
          <p:nvGrpSpPr>
            <p:cNvPr id="39" name="Group 6">
              <a:extLst>
                <a:ext uri="{FF2B5EF4-FFF2-40B4-BE49-F238E27FC236}">
                  <a16:creationId xmlns:a16="http://schemas.microsoft.com/office/drawing/2014/main" id="{10F9A736-9A45-493D-94E6-E936302A648E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41" name="Rectangle: Rounded Corners 4">
                <a:extLst>
                  <a:ext uri="{FF2B5EF4-FFF2-40B4-BE49-F238E27FC236}">
                    <a16:creationId xmlns:a16="http://schemas.microsoft.com/office/drawing/2014/main" id="{84A3537A-D5AC-4813-AEEC-258F4150AA39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5">
                <a:extLst>
                  <a:ext uri="{FF2B5EF4-FFF2-40B4-BE49-F238E27FC236}">
                    <a16:creationId xmlns:a16="http://schemas.microsoft.com/office/drawing/2014/main" id="{478335FB-0398-4623-B453-6F77D4A43D33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19">
                  <a:extLst>
                    <a:ext uri="{FF2B5EF4-FFF2-40B4-BE49-F238E27FC236}">
                      <a16:creationId xmlns:a16="http://schemas.microsoft.com/office/drawing/2014/main" id="{2D78D5E1-197E-430C-8F7F-09CBCC0650D5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365792-344B-465C-91F1-37601DCA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Flowchart: Or 53">
            <a:extLst>
              <a:ext uri="{FF2B5EF4-FFF2-40B4-BE49-F238E27FC236}">
                <a16:creationId xmlns:a16="http://schemas.microsoft.com/office/drawing/2014/main" id="{3BC97F06-C7EF-4AA1-B39A-D150048079C5}"/>
              </a:ext>
            </a:extLst>
          </p:cNvPr>
          <p:cNvSpPr/>
          <p:nvPr/>
        </p:nvSpPr>
        <p:spPr>
          <a:xfrm>
            <a:off x="7692328" y="2542488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Or 53">
            <a:extLst>
              <a:ext uri="{FF2B5EF4-FFF2-40B4-BE49-F238E27FC236}">
                <a16:creationId xmlns:a16="http://schemas.microsoft.com/office/drawing/2014/main" id="{A5B8283F-0BAB-4D8A-B6F8-5823842E07AA}"/>
              </a:ext>
            </a:extLst>
          </p:cNvPr>
          <p:cNvSpPr/>
          <p:nvPr/>
        </p:nvSpPr>
        <p:spPr>
          <a:xfrm>
            <a:off x="9873057" y="2534530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3D0E86F3-B0DE-4370-B40B-052127A99940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7302506" y="2656779"/>
            <a:ext cx="389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297E09A2-D23B-4479-8408-0A5D1E788F38}"/>
              </a:ext>
            </a:extLst>
          </p:cNvPr>
          <p:cNvCxnSpPr/>
          <p:nvPr/>
        </p:nvCxnSpPr>
        <p:spPr>
          <a:xfrm>
            <a:off x="7775763" y="1977572"/>
            <a:ext cx="0" cy="55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EFB46619-CB88-4A9D-BD9E-E8F190CB32AB}"/>
              </a:ext>
            </a:extLst>
          </p:cNvPr>
          <p:cNvCxnSpPr/>
          <p:nvPr/>
        </p:nvCxnSpPr>
        <p:spPr>
          <a:xfrm>
            <a:off x="9972117" y="1985530"/>
            <a:ext cx="0" cy="55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13">
                <a:extLst>
                  <a:ext uri="{FF2B5EF4-FFF2-40B4-BE49-F238E27FC236}">
                    <a16:creationId xmlns:a16="http://schemas.microsoft.com/office/drawing/2014/main" id="{4B3D8A3A-40C9-4136-A101-CCEAEAECDC24}"/>
                  </a:ext>
                </a:extLst>
              </p:cNvPr>
              <p:cNvSpPr txBox="1"/>
              <p:nvPr/>
            </p:nvSpPr>
            <p:spPr>
              <a:xfrm>
                <a:off x="7379907" y="1612219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13">
                <a:extLst>
                  <a:ext uri="{FF2B5EF4-FFF2-40B4-BE49-F238E27FC236}">
                    <a16:creationId xmlns:a16="http://schemas.microsoft.com/office/drawing/2014/main" id="{4B3D8A3A-40C9-4136-A101-CCEAEAECD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907" y="1612219"/>
                <a:ext cx="807720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13">
                <a:extLst>
                  <a:ext uri="{FF2B5EF4-FFF2-40B4-BE49-F238E27FC236}">
                    <a16:creationId xmlns:a16="http://schemas.microsoft.com/office/drawing/2014/main" id="{A4BCA1D3-3EB5-4A68-835E-17DF9EFD6572}"/>
                  </a:ext>
                </a:extLst>
              </p:cNvPr>
              <p:cNvSpPr txBox="1"/>
              <p:nvPr/>
            </p:nvSpPr>
            <p:spPr>
              <a:xfrm>
                <a:off x="9589578" y="1553563"/>
                <a:ext cx="807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13">
                <a:extLst>
                  <a:ext uri="{FF2B5EF4-FFF2-40B4-BE49-F238E27FC236}">
                    <a16:creationId xmlns:a16="http://schemas.microsoft.com/office/drawing/2014/main" id="{A4BCA1D3-3EB5-4A68-835E-17DF9EFD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578" y="1553563"/>
                <a:ext cx="807720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5045E75-9C7A-4DD6-A9B8-009D7575A65D}"/>
              </a:ext>
            </a:extLst>
          </p:cNvPr>
          <p:cNvCxnSpPr>
            <a:stCxn id="44" idx="6"/>
          </p:cNvCxnSpPr>
          <p:nvPr/>
        </p:nvCxnSpPr>
        <p:spPr>
          <a:xfrm>
            <a:off x="10071177" y="2648821"/>
            <a:ext cx="5018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76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384B20-FE85-4ADC-A047-D200F54E6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C19FA0-1EE1-41F5-B3BE-1300171C6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04E0480-E334-4664-9141-733F2ADFBF90}"/>
              </a:ext>
            </a:extLst>
          </p:cNvPr>
          <p:cNvGrpSpPr/>
          <p:nvPr/>
        </p:nvGrpSpPr>
        <p:grpSpPr>
          <a:xfrm>
            <a:off x="2071688" y="887025"/>
            <a:ext cx="7179467" cy="3613538"/>
            <a:chOff x="2144261" y="829993"/>
            <a:chExt cx="6909837" cy="341234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BD87924-E9B6-48AB-8D76-4889BA271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" r="37072"/>
            <a:stretch/>
          </p:blipFill>
          <p:spPr>
            <a:xfrm>
              <a:off x="2144261" y="829994"/>
              <a:ext cx="4685164" cy="341234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E23C284-12E7-4081-A1F4-76CF4BAC6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542"/>
            <a:stretch/>
          </p:blipFill>
          <p:spPr>
            <a:xfrm>
              <a:off x="6786489" y="829993"/>
              <a:ext cx="2267609" cy="341234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F348869-E436-49CB-BEF8-2373615334ED}"/>
                  </a:ext>
                </a:extLst>
              </p:cNvPr>
              <p:cNvSpPr txBox="1"/>
              <p:nvPr/>
            </p:nvSpPr>
            <p:spPr>
              <a:xfrm>
                <a:off x="838200" y="4729163"/>
                <a:ext cx="10515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To support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tweak, all existing schemes require an additional primitive called universal hash to compress the tweak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F348869-E436-49CB-BEF8-237361533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29163"/>
                <a:ext cx="10515600" cy="830997"/>
              </a:xfrm>
              <a:prstGeom prst="rect">
                <a:avLst/>
              </a:prstGeom>
              <a:blipFill>
                <a:blip r:embed="rId3"/>
                <a:stretch>
                  <a:fillRect l="-92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50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5B1E03-4FFC-4C39-9181-C995EF516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TBC with a Longer Tweak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10616A-2A59-43C9-9C16-C9FC50D2A6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TBC with a longer tweak enables more flexible designs</a:t>
                </a:r>
              </a:p>
              <a:p>
                <a:pPr lvl="1"/>
                <a:r>
                  <a:rPr lang="en-US" dirty="0"/>
                  <a:t>improved efficiency for MAC [IMPS17]</a:t>
                </a:r>
              </a:p>
              <a:p>
                <a:pPr lvl="1"/>
                <a:r>
                  <a:rPr lang="en-US" dirty="0"/>
                  <a:t>improved security for AEAD </a:t>
                </a:r>
                <a:r>
                  <a:rPr lang="pt-BR" altLang="zh-CN" dirty="0"/>
                  <a:t>[NSS20, NSS22, CJPS22, HC23]</a:t>
                </a:r>
                <a:endParaRPr lang="en-US" dirty="0"/>
              </a:p>
              <a:p>
                <a:pPr lvl="1"/>
                <a:r>
                  <a:rPr lang="en-US" dirty="0"/>
                  <a:t>leakage-resistant cryptography</a:t>
                </a:r>
                <a:r>
                  <a:rPr lang="en-US" altLang="zh-CN" dirty="0"/>
                  <a:t> [BGPS21, SPS+22]</a:t>
                </a:r>
                <a:endParaRPr lang="en-US" dirty="0"/>
              </a:p>
              <a:p>
                <a:pPr lvl="1"/>
                <a:r>
                  <a:rPr lang="en-US" dirty="0"/>
                  <a:t>full-disk encryption [ST13]</a:t>
                </a:r>
              </a:p>
              <a:p>
                <a:endParaRPr lang="en-US" dirty="0"/>
              </a:p>
              <a:p>
                <a:r>
                  <a:rPr lang="en-US" dirty="0"/>
                  <a:t>Question: can we design a large-tweak TBC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security from merely a block cipher?</a:t>
                </a:r>
              </a:p>
              <a:p>
                <a:pPr lvl="1"/>
                <a:r>
                  <a:rPr lang="en-US" dirty="0"/>
                  <a:t>efficient when AES-NI/AES coprocessors are available, and without using other primitive like universal hash</a:t>
                </a:r>
              </a:p>
              <a:p>
                <a:pPr lvl="1"/>
                <a:r>
                  <a:rPr lang="en-US" dirty="0"/>
                  <a:t>helpful for more flexible designs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10616A-2A59-43C9-9C16-C9FC50D2A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5BEFF6-D1D2-43DA-8B4E-6EF4CF1A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67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EF50B-6F70-409C-8AA6-457C1B81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DB5D47-E0E7-4AAE-A4C1-594BFF778D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investigate how to design a TBC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tweak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security from two block cipher calls</a:t>
                </a:r>
              </a:p>
              <a:p>
                <a:pPr lvl="1"/>
                <a:r>
                  <a:rPr lang="en-US" dirty="0"/>
                  <a:t>we show all of these constructions suffer from birthday-bound attacks</a:t>
                </a:r>
              </a:p>
              <a:p>
                <a:endParaRPr lang="en-US" dirty="0"/>
              </a:p>
              <a:p>
                <a:r>
                  <a:rPr lang="en-US" dirty="0"/>
                  <a:t>We propose a TBC construction called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supporting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-bit tweak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-bit security </a:t>
                </a:r>
                <a:r>
                  <a:rPr lang="en-US" dirty="0"/>
                  <a:t>from three block cipher calls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DB5D47-E0E7-4AAE-A4C1-594BFF778D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533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9BAD21-7E9A-443F-B88A-2C25572C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47E9717-D497-4DD7-B06C-A4E621222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767" y="3314700"/>
            <a:ext cx="4546417" cy="259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5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709AF-C510-4E47-A8E8-D44BE5C49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TBC from Two BC Calls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40AA8A7-2777-416A-87B6-B03ED3ACA2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TBCs from one BC call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secure [Men15]</a:t>
                </a:r>
              </a:p>
              <a:p>
                <a:r>
                  <a:rPr lang="en-US" dirty="0"/>
                  <a:t>TBCs from two BC calls can achieve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security but only support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tweak [WGZ+16]</a:t>
                </a:r>
              </a:p>
              <a:p>
                <a:r>
                  <a:rPr lang="en-US" altLang="zh-CN" dirty="0"/>
                  <a:t>Can we extend TBCs from two BC calls to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-bit tweak?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40AA8A7-2777-416A-87B6-B03ED3ACA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r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A159B4-68FB-4E1C-9359-B398EC67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3066B8-F32E-47C1-AB14-CD6C3743102A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450390" y="4650370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0AD96C58-A264-46FA-82CE-455BD2B4BC2F}"/>
                  </a:ext>
                </a:extLst>
              </p:cNvPr>
              <p:cNvSpPr txBox="1"/>
              <p:nvPr/>
            </p:nvSpPr>
            <p:spPr>
              <a:xfrm>
                <a:off x="1855568" y="4473087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0AD96C58-A264-46FA-82CE-455BD2B4B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68" y="4473087"/>
                <a:ext cx="958026" cy="381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5">
            <a:extLst>
              <a:ext uri="{FF2B5EF4-FFF2-40B4-BE49-F238E27FC236}">
                <a16:creationId xmlns:a16="http://schemas.microsoft.com/office/drawing/2014/main" id="{FCF64AD6-4FED-449F-A150-22DE6166B58D}"/>
              </a:ext>
            </a:extLst>
          </p:cNvPr>
          <p:cNvCxnSpPr>
            <a:cxnSpLocks/>
            <a:endCxn id="20" idx="3"/>
          </p:cNvCxnSpPr>
          <p:nvPr/>
        </p:nvCxnSpPr>
        <p:spPr>
          <a:xfrm>
            <a:off x="4448609" y="3975142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7">
            <a:extLst>
              <a:ext uri="{FF2B5EF4-FFF2-40B4-BE49-F238E27FC236}">
                <a16:creationId xmlns:a16="http://schemas.microsoft.com/office/drawing/2014/main" id="{57374B13-01BD-486F-9C04-D2035E24463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852469" y="4639799"/>
            <a:ext cx="598447" cy="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oup 20">
            <a:extLst>
              <a:ext uri="{FF2B5EF4-FFF2-40B4-BE49-F238E27FC236}">
                <a16:creationId xmlns:a16="http://schemas.microsoft.com/office/drawing/2014/main" id="{4973CF98-B32C-4280-9723-8F37394E1E54}"/>
              </a:ext>
            </a:extLst>
          </p:cNvPr>
          <p:cNvGrpSpPr/>
          <p:nvPr/>
        </p:nvGrpSpPr>
        <p:grpSpPr>
          <a:xfrm>
            <a:off x="4044749" y="4254130"/>
            <a:ext cx="807720" cy="792480"/>
            <a:chOff x="2590799" y="2398445"/>
            <a:chExt cx="807720" cy="792480"/>
          </a:xfrm>
        </p:grpSpPr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35318332-47DA-467B-A66F-822D522C239B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19" name="Rectangle: Rounded Corners 4">
                <a:extLst>
                  <a:ext uri="{FF2B5EF4-FFF2-40B4-BE49-F238E27FC236}">
                    <a16:creationId xmlns:a16="http://schemas.microsoft.com/office/drawing/2014/main" id="{21DF4F8F-E6E4-4F59-BA6E-0BEC14411DC2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5">
                <a:extLst>
                  <a:ext uri="{FF2B5EF4-FFF2-40B4-BE49-F238E27FC236}">
                    <a16:creationId xmlns:a16="http://schemas.microsoft.com/office/drawing/2014/main" id="{1EA1B563-3D03-47F9-9311-592A470B30A4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9">
                  <a:extLst>
                    <a:ext uri="{FF2B5EF4-FFF2-40B4-BE49-F238E27FC236}">
                      <a16:creationId xmlns:a16="http://schemas.microsoft.com/office/drawing/2014/main" id="{18DA9906-0682-43D6-A140-FCD20F61566D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365792-344B-465C-91F1-37601DCA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Arrow Connector 10">
            <a:extLst>
              <a:ext uri="{FF2B5EF4-FFF2-40B4-BE49-F238E27FC236}">
                <a16:creationId xmlns:a16="http://schemas.microsoft.com/office/drawing/2014/main" id="{ED8E8737-96AA-42F3-A8C7-88A9F91285FB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5817557" y="4605878"/>
            <a:ext cx="594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15">
            <a:extLst>
              <a:ext uri="{FF2B5EF4-FFF2-40B4-BE49-F238E27FC236}">
                <a16:creationId xmlns:a16="http://schemas.microsoft.com/office/drawing/2014/main" id="{424F31B9-537B-4F4F-B24D-AED164553EFF}"/>
              </a:ext>
            </a:extLst>
          </p:cNvPr>
          <p:cNvCxnSpPr>
            <a:cxnSpLocks/>
            <a:endCxn id="32" idx="3"/>
          </p:cNvCxnSpPr>
          <p:nvPr/>
        </p:nvCxnSpPr>
        <p:spPr>
          <a:xfrm>
            <a:off x="6815776" y="3930650"/>
            <a:ext cx="0" cy="27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17">
            <a:extLst>
              <a:ext uri="{FF2B5EF4-FFF2-40B4-BE49-F238E27FC236}">
                <a16:creationId xmlns:a16="http://schemas.microsoft.com/office/drawing/2014/main" id="{D25924E0-AEEC-4835-AC44-155D338C6255}"/>
              </a:ext>
            </a:extLst>
          </p:cNvPr>
          <p:cNvCxnSpPr/>
          <p:nvPr/>
        </p:nvCxnSpPr>
        <p:spPr>
          <a:xfrm>
            <a:off x="7219636" y="4601899"/>
            <a:ext cx="579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" name="Group 20">
            <a:extLst>
              <a:ext uri="{FF2B5EF4-FFF2-40B4-BE49-F238E27FC236}">
                <a16:creationId xmlns:a16="http://schemas.microsoft.com/office/drawing/2014/main" id="{5A95378D-4F83-4BBE-BDDE-CD4EB8195C90}"/>
              </a:ext>
            </a:extLst>
          </p:cNvPr>
          <p:cNvGrpSpPr/>
          <p:nvPr/>
        </p:nvGrpSpPr>
        <p:grpSpPr>
          <a:xfrm>
            <a:off x="6411916" y="4209638"/>
            <a:ext cx="807720" cy="792480"/>
            <a:chOff x="2590799" y="2398445"/>
            <a:chExt cx="807720" cy="792480"/>
          </a:xfrm>
        </p:grpSpPr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CC047BB0-FE82-4B3A-A11F-D1420B6B4C51}"/>
                </a:ext>
              </a:extLst>
            </p:cNvPr>
            <p:cNvGrpSpPr/>
            <p:nvPr/>
          </p:nvGrpSpPr>
          <p:grpSpPr>
            <a:xfrm>
              <a:off x="2590799" y="2398445"/>
              <a:ext cx="807720" cy="792480"/>
              <a:chOff x="3047999" y="2970415"/>
              <a:chExt cx="807720" cy="792480"/>
            </a:xfrm>
          </p:grpSpPr>
          <p:sp>
            <p:nvSpPr>
              <p:cNvPr id="31" name="Rectangle: Rounded Corners 4">
                <a:extLst>
                  <a:ext uri="{FF2B5EF4-FFF2-40B4-BE49-F238E27FC236}">
                    <a16:creationId xmlns:a16="http://schemas.microsoft.com/office/drawing/2014/main" id="{464EE255-7E08-4F07-A285-24F7055816A6}"/>
                  </a:ext>
                </a:extLst>
              </p:cNvPr>
              <p:cNvSpPr/>
              <p:nvPr/>
            </p:nvSpPr>
            <p:spPr>
              <a:xfrm>
                <a:off x="3047999" y="2970415"/>
                <a:ext cx="807720" cy="79248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Isosceles Triangle 5">
                <a:extLst>
                  <a:ext uri="{FF2B5EF4-FFF2-40B4-BE49-F238E27FC236}">
                    <a16:creationId xmlns:a16="http://schemas.microsoft.com/office/drawing/2014/main" id="{C626C632-86BF-4740-9D80-CCD790AD647E}"/>
                  </a:ext>
                </a:extLst>
              </p:cNvPr>
              <p:cNvSpPr/>
              <p:nvPr/>
            </p:nvSpPr>
            <p:spPr>
              <a:xfrm rot="10800000">
                <a:off x="3406139" y="2970415"/>
                <a:ext cx="91440" cy="106680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19">
                  <a:extLst>
                    <a:ext uri="{FF2B5EF4-FFF2-40B4-BE49-F238E27FC236}">
                      <a16:creationId xmlns:a16="http://schemas.microsoft.com/office/drawing/2014/main" id="{BD690DD4-AC01-451C-989C-6C9105BB960D}"/>
                    </a:ext>
                  </a:extLst>
                </p:cNvPr>
                <p:cNvSpPr txBox="1"/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1365792-344B-465C-91F1-37601DCA3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799" y="2599448"/>
                  <a:ext cx="80772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3F29F6F9-AB92-4857-AFFF-C772890C42EB}"/>
              </a:ext>
            </a:extLst>
          </p:cNvPr>
          <p:cNvSpPr txBox="1"/>
          <p:nvPr/>
        </p:nvSpPr>
        <p:spPr>
          <a:xfrm>
            <a:off x="3708536" y="5971004"/>
            <a:ext cx="3826609" cy="379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Two-BC framework in [WGZ+16]</a:t>
            </a: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FE105299-C9DF-41F5-9F6A-B0812A677361}"/>
              </a:ext>
            </a:extLst>
          </p:cNvPr>
          <p:cNvSpPr/>
          <p:nvPr/>
        </p:nvSpPr>
        <p:spPr>
          <a:xfrm>
            <a:off x="3103859" y="4461725"/>
            <a:ext cx="341851" cy="1311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Or 53">
            <a:extLst>
              <a:ext uri="{FF2B5EF4-FFF2-40B4-BE49-F238E27FC236}">
                <a16:creationId xmlns:a16="http://schemas.microsoft.com/office/drawing/2014/main" id="{A5A5E312-BCA3-45A1-82F3-D9BFE3E3FDDD}"/>
              </a:ext>
            </a:extLst>
          </p:cNvPr>
          <p:cNvSpPr/>
          <p:nvPr/>
        </p:nvSpPr>
        <p:spPr>
          <a:xfrm>
            <a:off x="3175724" y="5002991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12">
                <a:extLst>
                  <a:ext uri="{FF2B5EF4-FFF2-40B4-BE49-F238E27FC236}">
                    <a16:creationId xmlns:a16="http://schemas.microsoft.com/office/drawing/2014/main" id="{C0DD52D3-1466-4AA5-A981-68092DBB3E82}"/>
                  </a:ext>
                </a:extLst>
              </p:cNvPr>
              <p:cNvSpPr txBox="1"/>
              <p:nvPr/>
            </p:nvSpPr>
            <p:spPr>
              <a:xfrm>
                <a:off x="1844703" y="4935330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12">
                <a:extLst>
                  <a:ext uri="{FF2B5EF4-FFF2-40B4-BE49-F238E27FC236}">
                    <a16:creationId xmlns:a16="http://schemas.microsoft.com/office/drawing/2014/main" id="{C0DD52D3-1466-4AA5-A981-68092DBB3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03" y="4935330"/>
                <a:ext cx="958026" cy="3815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12">
                <a:extLst>
                  <a:ext uri="{FF2B5EF4-FFF2-40B4-BE49-F238E27FC236}">
                    <a16:creationId xmlns:a16="http://schemas.microsoft.com/office/drawing/2014/main" id="{4085C7CD-A50C-43C7-BC09-82385B3BB65A}"/>
                  </a:ext>
                </a:extLst>
              </p:cNvPr>
              <p:cNvSpPr txBox="1"/>
              <p:nvPr/>
            </p:nvSpPr>
            <p:spPr>
              <a:xfrm>
                <a:off x="1855568" y="5391324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12">
                <a:extLst>
                  <a:ext uri="{FF2B5EF4-FFF2-40B4-BE49-F238E27FC236}">
                    <a16:creationId xmlns:a16="http://schemas.microsoft.com/office/drawing/2014/main" id="{4085C7CD-A50C-43C7-BC09-82385B3BB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568" y="5391324"/>
                <a:ext cx="958026" cy="3815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02375EC2-35FA-4735-8D05-B9B5FAAD82E1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813594" y="4654987"/>
            <a:ext cx="286215" cy="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D6F1F6A8-8C90-44E4-A754-4CE357F20174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2802729" y="5117282"/>
            <a:ext cx="297081" cy="8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AE053A06-3A19-44E6-BE22-3D5C5F2A7AEF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2813594" y="5582082"/>
            <a:ext cx="2862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矩形: 圆角 56">
            <a:extLst>
              <a:ext uri="{FF2B5EF4-FFF2-40B4-BE49-F238E27FC236}">
                <a16:creationId xmlns:a16="http://schemas.microsoft.com/office/drawing/2014/main" id="{8C01D013-8480-4EE6-A21A-C1BC5462ED37}"/>
              </a:ext>
            </a:extLst>
          </p:cNvPr>
          <p:cNvSpPr/>
          <p:nvPr/>
        </p:nvSpPr>
        <p:spPr>
          <a:xfrm rot="5400000">
            <a:off x="4277683" y="3232934"/>
            <a:ext cx="341851" cy="1311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Or 53">
            <a:extLst>
              <a:ext uri="{FF2B5EF4-FFF2-40B4-BE49-F238E27FC236}">
                <a16:creationId xmlns:a16="http://schemas.microsoft.com/office/drawing/2014/main" id="{8F95DF75-49DE-49EB-AE3B-F7E5F9E9AE4D}"/>
              </a:ext>
            </a:extLst>
          </p:cNvPr>
          <p:cNvSpPr/>
          <p:nvPr/>
        </p:nvSpPr>
        <p:spPr>
          <a:xfrm rot="5400000">
            <a:off x="4349548" y="3774200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12">
                <a:extLst>
                  <a:ext uri="{FF2B5EF4-FFF2-40B4-BE49-F238E27FC236}">
                    <a16:creationId xmlns:a16="http://schemas.microsoft.com/office/drawing/2014/main" id="{5DFC7156-F430-44C0-AD1C-FD7341F9123E}"/>
                  </a:ext>
                </a:extLst>
              </p:cNvPr>
              <p:cNvSpPr txBox="1"/>
              <p:nvPr/>
            </p:nvSpPr>
            <p:spPr>
              <a:xfrm>
                <a:off x="3274784" y="3176298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12">
                <a:extLst>
                  <a:ext uri="{FF2B5EF4-FFF2-40B4-BE49-F238E27FC236}">
                    <a16:creationId xmlns:a16="http://schemas.microsoft.com/office/drawing/2014/main" id="{5DFC7156-F430-44C0-AD1C-FD7341F91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784" y="3176298"/>
                <a:ext cx="958026" cy="3815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7DF6609F-6718-43C1-81FB-5A25D06A4276}"/>
                  </a:ext>
                </a:extLst>
              </p:cNvPr>
              <p:cNvSpPr txBox="1"/>
              <p:nvPr/>
            </p:nvSpPr>
            <p:spPr>
              <a:xfrm>
                <a:off x="4494329" y="3139919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12">
                <a:extLst>
                  <a:ext uri="{FF2B5EF4-FFF2-40B4-BE49-F238E27FC236}">
                    <a16:creationId xmlns:a16="http://schemas.microsoft.com/office/drawing/2014/main" id="{7DF6609F-6718-43C1-81FB-5A25D06A4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329" y="3139919"/>
                <a:ext cx="958026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5B872EF2-CF10-4154-B25B-7841C70D2114}"/>
              </a:ext>
            </a:extLst>
          </p:cNvPr>
          <p:cNvCxnSpPr/>
          <p:nvPr/>
        </p:nvCxnSpPr>
        <p:spPr>
          <a:xfrm>
            <a:off x="4044749" y="3521434"/>
            <a:ext cx="0" cy="19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接箭头连接符 63">
            <a:extLst>
              <a:ext uri="{FF2B5EF4-FFF2-40B4-BE49-F238E27FC236}">
                <a16:creationId xmlns:a16="http://schemas.microsoft.com/office/drawing/2014/main" id="{232DB525-EDDC-485E-B6AF-97C42B7DC6A4}"/>
              </a:ext>
            </a:extLst>
          </p:cNvPr>
          <p:cNvCxnSpPr/>
          <p:nvPr/>
        </p:nvCxnSpPr>
        <p:spPr>
          <a:xfrm>
            <a:off x="4852469" y="3521434"/>
            <a:ext cx="0" cy="19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矩形: 圆角 64">
            <a:extLst>
              <a:ext uri="{FF2B5EF4-FFF2-40B4-BE49-F238E27FC236}">
                <a16:creationId xmlns:a16="http://schemas.microsoft.com/office/drawing/2014/main" id="{34CE67A1-0043-4A43-8D9D-F21ADB730065}"/>
              </a:ext>
            </a:extLst>
          </p:cNvPr>
          <p:cNvSpPr/>
          <p:nvPr/>
        </p:nvSpPr>
        <p:spPr>
          <a:xfrm>
            <a:off x="5450916" y="4470531"/>
            <a:ext cx="341851" cy="1311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Or 53">
            <a:extLst>
              <a:ext uri="{FF2B5EF4-FFF2-40B4-BE49-F238E27FC236}">
                <a16:creationId xmlns:a16="http://schemas.microsoft.com/office/drawing/2014/main" id="{2DDFBC07-DF57-4B90-825D-CD5EBF646200}"/>
              </a:ext>
            </a:extLst>
          </p:cNvPr>
          <p:cNvSpPr/>
          <p:nvPr/>
        </p:nvSpPr>
        <p:spPr>
          <a:xfrm>
            <a:off x="5522781" y="5011797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12">
                <a:extLst>
                  <a:ext uri="{FF2B5EF4-FFF2-40B4-BE49-F238E27FC236}">
                    <a16:creationId xmlns:a16="http://schemas.microsoft.com/office/drawing/2014/main" id="{768892DE-E951-4F5F-83C4-5906ED37806C}"/>
                  </a:ext>
                </a:extLst>
              </p:cNvPr>
              <p:cNvSpPr txBox="1"/>
              <p:nvPr/>
            </p:nvSpPr>
            <p:spPr>
              <a:xfrm>
                <a:off x="4348992" y="4684948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12">
                <a:extLst>
                  <a:ext uri="{FF2B5EF4-FFF2-40B4-BE49-F238E27FC236}">
                    <a16:creationId xmlns:a16="http://schemas.microsoft.com/office/drawing/2014/main" id="{768892DE-E951-4F5F-83C4-5906ED378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92" y="4684948"/>
                <a:ext cx="958026" cy="3815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C38E14BF-0010-42FB-AC40-6143D7967F43}"/>
                  </a:ext>
                </a:extLst>
              </p:cNvPr>
              <p:cNvSpPr txBox="1"/>
              <p:nvPr/>
            </p:nvSpPr>
            <p:spPr>
              <a:xfrm>
                <a:off x="4338570" y="5040814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12">
                <a:extLst>
                  <a:ext uri="{FF2B5EF4-FFF2-40B4-BE49-F238E27FC236}">
                    <a16:creationId xmlns:a16="http://schemas.microsoft.com/office/drawing/2014/main" id="{C38E14BF-0010-42FB-AC40-6143D796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70" y="5040814"/>
                <a:ext cx="958026" cy="38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2">
                <a:extLst>
                  <a:ext uri="{FF2B5EF4-FFF2-40B4-BE49-F238E27FC236}">
                    <a16:creationId xmlns:a16="http://schemas.microsoft.com/office/drawing/2014/main" id="{F730E2F2-A456-4D1D-86BF-8DEEFA47CC89}"/>
                  </a:ext>
                </a:extLst>
              </p:cNvPr>
              <p:cNvSpPr txBox="1"/>
              <p:nvPr/>
            </p:nvSpPr>
            <p:spPr>
              <a:xfrm>
                <a:off x="4373783" y="5379587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12">
                <a:extLst>
                  <a:ext uri="{FF2B5EF4-FFF2-40B4-BE49-F238E27FC236}">
                    <a16:creationId xmlns:a16="http://schemas.microsoft.com/office/drawing/2014/main" id="{F730E2F2-A456-4D1D-86BF-8DEEFA47C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783" y="5379587"/>
                <a:ext cx="958026" cy="38151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12">
                <a:extLst>
                  <a:ext uri="{FF2B5EF4-FFF2-40B4-BE49-F238E27FC236}">
                    <a16:creationId xmlns:a16="http://schemas.microsoft.com/office/drawing/2014/main" id="{52108ABC-722A-4E11-8ACE-800D8FD75320}"/>
                  </a:ext>
                </a:extLst>
              </p:cNvPr>
              <p:cNvSpPr txBox="1"/>
              <p:nvPr/>
            </p:nvSpPr>
            <p:spPr>
              <a:xfrm>
                <a:off x="4482658" y="4217214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12">
                <a:extLst>
                  <a:ext uri="{FF2B5EF4-FFF2-40B4-BE49-F238E27FC236}">
                    <a16:creationId xmlns:a16="http://schemas.microsoft.com/office/drawing/2014/main" id="{52108ABC-722A-4E11-8ACE-800D8FD75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658" y="4217214"/>
                <a:ext cx="958026" cy="381515"/>
              </a:xfrm>
              <a:prstGeom prst="rect">
                <a:avLst/>
              </a:prstGeom>
              <a:blipFill>
                <a:blip r:embed="rId14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D8561123-5E86-44E7-BDBE-49B236712578}"/>
              </a:ext>
            </a:extLst>
          </p:cNvPr>
          <p:cNvCxnSpPr>
            <a:cxnSpLocks/>
          </p:cNvCxnSpPr>
          <p:nvPr/>
        </p:nvCxnSpPr>
        <p:spPr>
          <a:xfrm>
            <a:off x="5151692" y="4875705"/>
            <a:ext cx="2889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箭头连接符 81">
            <a:extLst>
              <a:ext uri="{FF2B5EF4-FFF2-40B4-BE49-F238E27FC236}">
                <a16:creationId xmlns:a16="http://schemas.microsoft.com/office/drawing/2014/main" id="{E2775318-3B55-4594-A1FC-694748AFD0BF}"/>
              </a:ext>
            </a:extLst>
          </p:cNvPr>
          <p:cNvCxnSpPr>
            <a:cxnSpLocks/>
          </p:cNvCxnSpPr>
          <p:nvPr/>
        </p:nvCxnSpPr>
        <p:spPr>
          <a:xfrm>
            <a:off x="5151692" y="5240378"/>
            <a:ext cx="288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65E5DE61-4757-4C60-A159-4A6FBCFDB03A}"/>
              </a:ext>
            </a:extLst>
          </p:cNvPr>
          <p:cNvCxnSpPr>
            <a:cxnSpLocks/>
          </p:cNvCxnSpPr>
          <p:nvPr/>
        </p:nvCxnSpPr>
        <p:spPr>
          <a:xfrm flipV="1">
            <a:off x="5214938" y="5570343"/>
            <a:ext cx="235977" cy="7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: 圆角 92">
            <a:extLst>
              <a:ext uri="{FF2B5EF4-FFF2-40B4-BE49-F238E27FC236}">
                <a16:creationId xmlns:a16="http://schemas.microsoft.com/office/drawing/2014/main" id="{A67A17B9-1D4C-483E-BC07-22075A60F03C}"/>
              </a:ext>
            </a:extLst>
          </p:cNvPr>
          <p:cNvSpPr/>
          <p:nvPr/>
        </p:nvSpPr>
        <p:spPr>
          <a:xfrm rot="5400000">
            <a:off x="6601079" y="3037421"/>
            <a:ext cx="341850" cy="167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lowchart: Or 53">
            <a:extLst>
              <a:ext uri="{FF2B5EF4-FFF2-40B4-BE49-F238E27FC236}">
                <a16:creationId xmlns:a16="http://schemas.microsoft.com/office/drawing/2014/main" id="{EC451F81-36EC-4ACA-BE56-DAD73CAAEFA6}"/>
              </a:ext>
            </a:extLst>
          </p:cNvPr>
          <p:cNvSpPr/>
          <p:nvPr/>
        </p:nvSpPr>
        <p:spPr>
          <a:xfrm rot="5400000">
            <a:off x="6698392" y="3759214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12">
                <a:extLst>
                  <a:ext uri="{FF2B5EF4-FFF2-40B4-BE49-F238E27FC236}">
                    <a16:creationId xmlns:a16="http://schemas.microsoft.com/office/drawing/2014/main" id="{0763B471-BDA0-4DE9-B7E2-57E6EC334E14}"/>
                  </a:ext>
                </a:extLst>
              </p:cNvPr>
              <p:cNvSpPr txBox="1"/>
              <p:nvPr/>
            </p:nvSpPr>
            <p:spPr>
              <a:xfrm>
                <a:off x="5342663" y="3143230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12">
                <a:extLst>
                  <a:ext uri="{FF2B5EF4-FFF2-40B4-BE49-F238E27FC236}">
                    <a16:creationId xmlns:a16="http://schemas.microsoft.com/office/drawing/2014/main" id="{0763B471-BDA0-4DE9-B7E2-57E6EC334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663" y="3143230"/>
                <a:ext cx="958026" cy="38151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id="{9BD670ED-5C06-4BF8-BA07-4ACA7631DFB8}"/>
              </a:ext>
            </a:extLst>
          </p:cNvPr>
          <p:cNvCxnSpPr/>
          <p:nvPr/>
        </p:nvCxnSpPr>
        <p:spPr>
          <a:xfrm>
            <a:off x="6112628" y="3488366"/>
            <a:ext cx="0" cy="19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12">
                <a:extLst>
                  <a:ext uri="{FF2B5EF4-FFF2-40B4-BE49-F238E27FC236}">
                    <a16:creationId xmlns:a16="http://schemas.microsoft.com/office/drawing/2014/main" id="{A1886F55-23EC-43A5-9922-F9927D405EC3}"/>
                  </a:ext>
                </a:extLst>
              </p:cNvPr>
              <p:cNvSpPr txBox="1"/>
              <p:nvPr/>
            </p:nvSpPr>
            <p:spPr>
              <a:xfrm>
                <a:off x="6290379" y="3127693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12">
                <a:extLst>
                  <a:ext uri="{FF2B5EF4-FFF2-40B4-BE49-F238E27FC236}">
                    <a16:creationId xmlns:a16="http://schemas.microsoft.com/office/drawing/2014/main" id="{A1886F55-23EC-43A5-9922-F9927D405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379" y="3127693"/>
                <a:ext cx="958026" cy="38151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B2276F28-068B-49B4-B816-00EEDAF1AD29}"/>
              </a:ext>
            </a:extLst>
          </p:cNvPr>
          <p:cNvCxnSpPr/>
          <p:nvPr/>
        </p:nvCxnSpPr>
        <p:spPr>
          <a:xfrm>
            <a:off x="6648519" y="3509208"/>
            <a:ext cx="0" cy="19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2">
                <a:extLst>
                  <a:ext uri="{FF2B5EF4-FFF2-40B4-BE49-F238E27FC236}">
                    <a16:creationId xmlns:a16="http://schemas.microsoft.com/office/drawing/2014/main" id="{D7B49E3E-C26F-4EC6-A6BB-7BE0A29A2EBF}"/>
                  </a:ext>
                </a:extLst>
              </p:cNvPr>
              <p:cNvSpPr txBox="1"/>
              <p:nvPr/>
            </p:nvSpPr>
            <p:spPr>
              <a:xfrm>
                <a:off x="7120683" y="3098921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2">
                <a:extLst>
                  <a:ext uri="{FF2B5EF4-FFF2-40B4-BE49-F238E27FC236}">
                    <a16:creationId xmlns:a16="http://schemas.microsoft.com/office/drawing/2014/main" id="{D7B49E3E-C26F-4EC6-A6BB-7BE0A29A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83" y="3098921"/>
                <a:ext cx="958026" cy="381515"/>
              </a:xfrm>
              <a:prstGeom prst="rect">
                <a:avLst/>
              </a:prstGeom>
              <a:blipFill>
                <a:blip r:embed="rId1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0752CDBE-17ED-43D9-80F8-FF207E9A50A9}"/>
              </a:ext>
            </a:extLst>
          </p:cNvPr>
          <p:cNvCxnSpPr/>
          <p:nvPr/>
        </p:nvCxnSpPr>
        <p:spPr>
          <a:xfrm>
            <a:off x="7478823" y="3480436"/>
            <a:ext cx="0" cy="196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矩形: 圆角 102">
            <a:extLst>
              <a:ext uri="{FF2B5EF4-FFF2-40B4-BE49-F238E27FC236}">
                <a16:creationId xmlns:a16="http://schemas.microsoft.com/office/drawing/2014/main" id="{22B518F4-9431-4AB1-8898-096D569AEC74}"/>
              </a:ext>
            </a:extLst>
          </p:cNvPr>
          <p:cNvSpPr/>
          <p:nvPr/>
        </p:nvSpPr>
        <p:spPr>
          <a:xfrm>
            <a:off x="7809622" y="4410641"/>
            <a:ext cx="341851" cy="13111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lowchart: Or 53">
            <a:extLst>
              <a:ext uri="{FF2B5EF4-FFF2-40B4-BE49-F238E27FC236}">
                <a16:creationId xmlns:a16="http://schemas.microsoft.com/office/drawing/2014/main" id="{6F22C426-DF85-42F2-ABD6-817C7DFEAEBC}"/>
              </a:ext>
            </a:extLst>
          </p:cNvPr>
          <p:cNvSpPr/>
          <p:nvPr/>
        </p:nvSpPr>
        <p:spPr>
          <a:xfrm>
            <a:off x="7881487" y="4951907"/>
            <a:ext cx="198120" cy="228581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2">
                <a:extLst>
                  <a:ext uri="{FF2B5EF4-FFF2-40B4-BE49-F238E27FC236}">
                    <a16:creationId xmlns:a16="http://schemas.microsoft.com/office/drawing/2014/main" id="{78AFBD20-47DF-47A8-B483-F46332FD2A62}"/>
                  </a:ext>
                </a:extLst>
              </p:cNvPr>
              <p:cNvSpPr txBox="1"/>
              <p:nvPr/>
            </p:nvSpPr>
            <p:spPr>
              <a:xfrm>
                <a:off x="6632657" y="4624755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2">
                <a:extLst>
                  <a:ext uri="{FF2B5EF4-FFF2-40B4-BE49-F238E27FC236}">
                    <a16:creationId xmlns:a16="http://schemas.microsoft.com/office/drawing/2014/main" id="{78AFBD20-47DF-47A8-B483-F46332FD2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57" y="4624755"/>
                <a:ext cx="958026" cy="38151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2">
                <a:extLst>
                  <a:ext uri="{FF2B5EF4-FFF2-40B4-BE49-F238E27FC236}">
                    <a16:creationId xmlns:a16="http://schemas.microsoft.com/office/drawing/2014/main" id="{A302AD36-7DF9-4F5E-80B2-957B01B67C88}"/>
                  </a:ext>
                </a:extLst>
              </p:cNvPr>
              <p:cNvSpPr txBox="1"/>
              <p:nvPr/>
            </p:nvSpPr>
            <p:spPr>
              <a:xfrm>
                <a:off x="6624914" y="4863245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2">
                <a:extLst>
                  <a:ext uri="{FF2B5EF4-FFF2-40B4-BE49-F238E27FC236}">
                    <a16:creationId xmlns:a16="http://schemas.microsoft.com/office/drawing/2014/main" id="{A302AD36-7DF9-4F5E-80B2-957B01B67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914" y="4863245"/>
                <a:ext cx="958026" cy="38151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2">
                <a:extLst>
                  <a:ext uri="{FF2B5EF4-FFF2-40B4-BE49-F238E27FC236}">
                    <a16:creationId xmlns:a16="http://schemas.microsoft.com/office/drawing/2014/main" id="{D1A8D560-4142-4037-BE24-BD240EB80FAD}"/>
                  </a:ext>
                </a:extLst>
              </p:cNvPr>
              <p:cNvSpPr txBox="1"/>
              <p:nvPr/>
            </p:nvSpPr>
            <p:spPr>
              <a:xfrm>
                <a:off x="6653209" y="5124556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2">
                <a:extLst>
                  <a:ext uri="{FF2B5EF4-FFF2-40B4-BE49-F238E27FC236}">
                    <a16:creationId xmlns:a16="http://schemas.microsoft.com/office/drawing/2014/main" id="{D1A8D560-4142-4037-BE24-BD240EB80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09" y="5124556"/>
                <a:ext cx="958026" cy="38151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直接箭头连接符 109">
            <a:extLst>
              <a:ext uri="{FF2B5EF4-FFF2-40B4-BE49-F238E27FC236}">
                <a16:creationId xmlns:a16="http://schemas.microsoft.com/office/drawing/2014/main" id="{187B95AB-8910-457B-976D-D581B89D5013}"/>
              </a:ext>
            </a:extLst>
          </p:cNvPr>
          <p:cNvCxnSpPr>
            <a:cxnSpLocks/>
          </p:cNvCxnSpPr>
          <p:nvPr/>
        </p:nvCxnSpPr>
        <p:spPr>
          <a:xfrm>
            <a:off x="7482517" y="4821617"/>
            <a:ext cx="2889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4C0BC3A1-2EEC-4FD2-A0A1-C63CAADBF124}"/>
              </a:ext>
            </a:extLst>
          </p:cNvPr>
          <p:cNvCxnSpPr>
            <a:cxnSpLocks/>
          </p:cNvCxnSpPr>
          <p:nvPr/>
        </p:nvCxnSpPr>
        <p:spPr>
          <a:xfrm>
            <a:off x="7482517" y="5081809"/>
            <a:ext cx="2889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接箭头连接符 111">
            <a:extLst>
              <a:ext uri="{FF2B5EF4-FFF2-40B4-BE49-F238E27FC236}">
                <a16:creationId xmlns:a16="http://schemas.microsoft.com/office/drawing/2014/main" id="{60EEBFF1-D1B6-4EA9-9658-5DEF8AB6CF8A}"/>
              </a:ext>
            </a:extLst>
          </p:cNvPr>
          <p:cNvCxnSpPr>
            <a:cxnSpLocks/>
          </p:cNvCxnSpPr>
          <p:nvPr/>
        </p:nvCxnSpPr>
        <p:spPr>
          <a:xfrm flipV="1">
            <a:off x="7493246" y="5355069"/>
            <a:ext cx="27826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2">
                <a:extLst>
                  <a:ext uri="{FF2B5EF4-FFF2-40B4-BE49-F238E27FC236}">
                    <a16:creationId xmlns:a16="http://schemas.microsoft.com/office/drawing/2014/main" id="{9C6F278D-7765-40D5-BA8B-7E1185902DF8}"/>
                  </a:ext>
                </a:extLst>
              </p:cNvPr>
              <p:cNvSpPr txBox="1"/>
              <p:nvPr/>
            </p:nvSpPr>
            <p:spPr>
              <a:xfrm>
                <a:off x="6632657" y="5405955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2">
                <a:extLst>
                  <a:ext uri="{FF2B5EF4-FFF2-40B4-BE49-F238E27FC236}">
                    <a16:creationId xmlns:a16="http://schemas.microsoft.com/office/drawing/2014/main" id="{9C6F278D-7765-40D5-BA8B-7E1185902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657" y="5405955"/>
                <a:ext cx="958026" cy="381515"/>
              </a:xfrm>
              <a:prstGeom prst="rect">
                <a:avLst/>
              </a:prstGeom>
              <a:blipFill>
                <a:blip r:embed="rId21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直接箭头连接符 114">
            <a:extLst>
              <a:ext uri="{FF2B5EF4-FFF2-40B4-BE49-F238E27FC236}">
                <a16:creationId xmlns:a16="http://schemas.microsoft.com/office/drawing/2014/main" id="{479F4A52-2A2E-4719-86EF-32DB71833406}"/>
              </a:ext>
            </a:extLst>
          </p:cNvPr>
          <p:cNvCxnSpPr>
            <a:cxnSpLocks/>
          </p:cNvCxnSpPr>
          <p:nvPr/>
        </p:nvCxnSpPr>
        <p:spPr>
          <a:xfrm flipV="1">
            <a:off x="7472694" y="5636468"/>
            <a:ext cx="27826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2">
                <a:extLst>
                  <a:ext uri="{FF2B5EF4-FFF2-40B4-BE49-F238E27FC236}">
                    <a16:creationId xmlns:a16="http://schemas.microsoft.com/office/drawing/2014/main" id="{731FAD8C-17E9-4330-AE96-E3D73E0A4503}"/>
                  </a:ext>
                </a:extLst>
              </p:cNvPr>
              <p:cNvSpPr txBox="1"/>
              <p:nvPr/>
            </p:nvSpPr>
            <p:spPr>
              <a:xfrm>
                <a:off x="6832540" y="4232756"/>
                <a:ext cx="958026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3,5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2">
                <a:extLst>
                  <a:ext uri="{FF2B5EF4-FFF2-40B4-BE49-F238E27FC236}">
                    <a16:creationId xmlns:a16="http://schemas.microsoft.com/office/drawing/2014/main" id="{731FAD8C-17E9-4330-AE96-E3D73E0A4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540" y="4232756"/>
                <a:ext cx="958026" cy="381515"/>
              </a:xfrm>
              <a:prstGeom prst="rect">
                <a:avLst/>
              </a:prstGeom>
              <a:blipFill>
                <a:blip r:embed="rId22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直接箭头连接符 118">
            <a:extLst>
              <a:ext uri="{FF2B5EF4-FFF2-40B4-BE49-F238E27FC236}">
                <a16:creationId xmlns:a16="http://schemas.microsoft.com/office/drawing/2014/main" id="{BB514658-270B-4A2D-B1A7-0FED6CD49699}"/>
              </a:ext>
            </a:extLst>
          </p:cNvPr>
          <p:cNvCxnSpPr/>
          <p:nvPr/>
        </p:nvCxnSpPr>
        <p:spPr>
          <a:xfrm>
            <a:off x="8151473" y="4595307"/>
            <a:ext cx="4210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2">
                <a:extLst>
                  <a:ext uri="{FF2B5EF4-FFF2-40B4-BE49-F238E27FC236}">
                    <a16:creationId xmlns:a16="http://schemas.microsoft.com/office/drawing/2014/main" id="{70504742-C00D-4B43-A8F7-0858F59C6D6D}"/>
                  </a:ext>
                </a:extLst>
              </p:cNvPr>
              <p:cNvSpPr txBox="1"/>
              <p:nvPr/>
            </p:nvSpPr>
            <p:spPr>
              <a:xfrm>
                <a:off x="8496547" y="4405365"/>
                <a:ext cx="6300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2">
                <a:extLst>
                  <a:ext uri="{FF2B5EF4-FFF2-40B4-BE49-F238E27FC236}">
                    <a16:creationId xmlns:a16="http://schemas.microsoft.com/office/drawing/2014/main" id="{70504742-C00D-4B43-A8F7-0858F59C6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547" y="4405365"/>
                <a:ext cx="63000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04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AE559-8B2C-481D-97CE-7A676697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category with One Tweak-Dependent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EF11E1-9052-4375-B23B-1443BAD450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[WGZ+16] exhaustively found 56 TBCs can achieve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-bit security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-bit tweak</a:t>
                </a:r>
              </a:p>
              <a:p>
                <a:r>
                  <a:rPr lang="en-US" altLang="zh-CN" dirty="0"/>
                  <a:t>For constructions that are different from these 56 TBCs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-bit tweak, we can set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-bit tweak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Among these 56 TBCs, only 4 TBCs have two positions that can occupy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/>
                  <a:t>-bit tweak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Birthday-bound attacks exist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7EF11E1-9052-4375-B23B-1443BAD45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22" t="-1533" r="-389" b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B7E1E1-4B49-4199-A45F-0A72424D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32E78-428F-4EB6-AE26-1260D1A19A2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98ED60-7575-44CF-9AF5-1AD4774E6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322" y="3177363"/>
            <a:ext cx="7769356" cy="25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13109</TotalTime>
  <Words>1134</Words>
  <Application>Microsoft Office PowerPoint</Application>
  <PresentationFormat>宽屏</PresentationFormat>
  <Paragraphs>234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微软雅黑</vt:lpstr>
      <vt:lpstr>等线</vt:lpstr>
      <vt:lpstr>DengXian Light</vt:lpstr>
      <vt:lpstr>DengXian Light</vt:lpstr>
      <vt:lpstr>Arial</vt:lpstr>
      <vt:lpstr>Calibri</vt:lpstr>
      <vt:lpstr>Calibri Light</vt:lpstr>
      <vt:lpstr>Cambria Math</vt:lpstr>
      <vt:lpstr>Wingdings 2</vt:lpstr>
      <vt:lpstr>Office 主题​​</vt:lpstr>
      <vt:lpstr>3_Thème Office</vt:lpstr>
      <vt:lpstr>Custom Design</vt:lpstr>
      <vt:lpstr>PowerPoint 演示文稿</vt:lpstr>
      <vt:lpstr>Block Cipher and Tweakable Block Cipher</vt:lpstr>
      <vt:lpstr>Approaches to Design TBC</vt:lpstr>
      <vt:lpstr>Example: LRW1 and LRW2</vt:lpstr>
      <vt:lpstr>State of the Art</vt:lpstr>
      <vt:lpstr>TBC with a Longer Tweak</vt:lpstr>
      <vt:lpstr>Our Contributions</vt:lpstr>
      <vt:lpstr>TBC from Two BC Calls</vt:lpstr>
      <vt:lpstr>First category with One Tweak-Dependent Key</vt:lpstr>
      <vt:lpstr>Second Category with Two Tweak-dependent Keys</vt:lpstr>
      <vt:lpstr>TBC from Three BC Calls</vt:lpstr>
      <vt:lpstr>First attempt</vt:lpstr>
      <vt:lpstr>Second construction</vt:lpstr>
      <vt:lpstr>Provable Security</vt:lpstr>
      <vt:lpstr>n-bit security of G ̃2</vt:lpstr>
      <vt:lpstr>Conclusions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yaobin</dc:creator>
  <cp:lastModifiedBy>yaobin</cp:lastModifiedBy>
  <cp:revision>815</cp:revision>
  <dcterms:created xsi:type="dcterms:W3CDTF">2021-05-11T01:24:21Z</dcterms:created>
  <dcterms:modified xsi:type="dcterms:W3CDTF">2024-03-25T08:59:53Z</dcterms:modified>
</cp:coreProperties>
</file>